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7" r:id="rId2"/>
    <p:sldId id="286" r:id="rId3"/>
    <p:sldId id="287" r:id="rId4"/>
    <p:sldId id="288" r:id="rId5"/>
    <p:sldId id="289" r:id="rId6"/>
    <p:sldId id="290" r:id="rId7"/>
    <p:sldId id="301" r:id="rId8"/>
    <p:sldId id="310" r:id="rId9"/>
    <p:sldId id="311" r:id="rId10"/>
    <p:sldId id="312" r:id="rId11"/>
    <p:sldId id="313" r:id="rId12"/>
    <p:sldId id="302" r:id="rId13"/>
    <p:sldId id="303" r:id="rId14"/>
    <p:sldId id="292" r:id="rId15"/>
    <p:sldId id="304" r:id="rId16"/>
    <p:sldId id="305" r:id="rId17"/>
    <p:sldId id="294" r:id="rId18"/>
    <p:sldId id="306" r:id="rId19"/>
    <p:sldId id="307" r:id="rId20"/>
    <p:sldId id="308" r:id="rId21"/>
    <p:sldId id="297" r:id="rId22"/>
    <p:sldId id="298" r:id="rId23"/>
    <p:sldId id="309" r:id="rId24"/>
    <p:sldId id="277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  <a:srgbClr val="0096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0"/>
    <p:restoredTop sz="94626"/>
  </p:normalViewPr>
  <p:slideViewPr>
    <p:cSldViewPr snapToGrid="0" snapToObjects="1">
      <p:cViewPr>
        <p:scale>
          <a:sx n="40" d="100"/>
          <a:sy n="40" d="100"/>
        </p:scale>
        <p:origin x="-682" y="-72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981682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D3BBFB6-EA16-814E-8BA7-170BD9422392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46309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 noResize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2 Marcador de notas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600" b="1">
                <a:solidFill>
                  <a:srgbClr val="00B1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14035938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13954053" y="2390223"/>
            <a:ext cx="10429948" cy="11325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824374" y="918735"/>
            <a:ext cx="6126909" cy="312168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2785730"/>
            <a:ext cx="21971000" cy="971878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500"/>
              </a:spcBef>
              <a:defRPr/>
            </a:lvl1pPr>
            <a:lvl2pPr>
              <a:lnSpc>
                <a:spcPct val="100000"/>
              </a:lnSpc>
              <a:spcBef>
                <a:spcPts val="1500"/>
              </a:spcBef>
              <a:defRPr/>
            </a:lvl2pPr>
            <a:lvl3pPr>
              <a:lnSpc>
                <a:spcPct val="100000"/>
              </a:lnSpc>
              <a:spcBef>
                <a:spcPts val="1500"/>
              </a:spcBef>
              <a:defRPr/>
            </a:lvl3pPr>
            <a:lvl4pPr>
              <a:lnSpc>
                <a:spcPct val="100000"/>
              </a:lnSpc>
              <a:spcBef>
                <a:spcPts val="1500"/>
              </a:spcBef>
              <a:defRPr/>
            </a:lvl4pPr>
            <a:lvl5pPr>
              <a:lnSpc>
                <a:spcPct val="100000"/>
              </a:lnSpc>
              <a:spcBef>
                <a:spcPts val="1500"/>
              </a:spcBef>
              <a:defRPr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" descr="Image">
            <a:extLst>
              <a:ext uri="{FF2B5EF4-FFF2-40B4-BE49-F238E27FC236}">
                <a16:creationId xmlns:a16="http://schemas.microsoft.com/office/drawing/2014/main" xmlns="" id="{52B0C06E-0977-954B-BAB3-30BEF9D862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>
          <a:xfrm>
            <a:off x="-1" y="-15246"/>
            <a:ext cx="24580123" cy="137329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</p:pic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  <p:sp>
        <p:nvSpPr>
          <p:cNvPr id="14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Section Title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3D Mark.png" descr="3D Mark.png"/>
          <p:cNvPicPr>
            <a:picLocks noChangeAspect="1"/>
          </p:cNvPicPr>
          <p:nvPr/>
        </p:nvPicPr>
        <p:blipFill>
          <a:blip r:embed="rId2" cstate="email">
            <a:alphaModFix amt="28042"/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5916343" y="856308"/>
            <a:ext cx="8393334" cy="8393335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Thank You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1343969" y="1227969"/>
            <a:ext cx="9779001" cy="143510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500" b="1" spc="-170">
                <a:solidFill>
                  <a:srgbClr val="00B1FF"/>
                </a:solidFill>
              </a:defRPr>
            </a:lvl1pPr>
          </a:lstStyle>
          <a:p>
            <a:r>
              <a:rPr dirty="0"/>
              <a:t>Thank You</a:t>
            </a:r>
          </a:p>
        </p:txBody>
      </p:sp>
      <p:sp>
        <p:nvSpPr>
          <p:cNvPr id="241" name="Rectangle"/>
          <p:cNvSpPr/>
          <p:nvPr/>
        </p:nvSpPr>
        <p:spPr>
          <a:xfrm>
            <a:off x="11343969" y="2853794"/>
            <a:ext cx="3569395" cy="151693"/>
          </a:xfrm>
          <a:prstGeom prst="rect">
            <a:avLst/>
          </a:prstGeom>
          <a:solidFill>
            <a:srgbClr val="00B1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42" name="Community"/>
          <p:cNvSpPr txBox="1">
            <a:spLocks noGrp="1"/>
          </p:cNvSpPr>
          <p:nvPr>
            <p:ph type="body" sz="quarter" idx="23"/>
          </p:nvPr>
        </p:nvSpPr>
        <p:spPr>
          <a:xfrm>
            <a:off x="11339402" y="3196211"/>
            <a:ext cx="9779001" cy="76633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500" b="1">
                <a:solidFill>
                  <a:srgbClr val="262626"/>
                </a:solidFill>
              </a:defRPr>
            </a:lvl1pPr>
          </a:lstStyle>
          <a:p>
            <a:r>
              <a:rPr dirty="0"/>
              <a:t>Community</a:t>
            </a:r>
          </a:p>
        </p:txBody>
      </p:sp>
      <p:sp>
        <p:nvSpPr>
          <p:cNvPr id="243" name="500+ International Members…"/>
          <p:cNvSpPr txBox="1"/>
          <p:nvPr/>
        </p:nvSpPr>
        <p:spPr>
          <a:xfrm>
            <a:off x="11339402" y="4029351"/>
            <a:ext cx="10439854" cy="2819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500+ International Members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110+ Member Meetings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60+ Alliance and Liaison partners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50+ Standards Working Groups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45+ Domain Working Groups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25+ Years of Not for Profit Work</a:t>
            </a:r>
            <a:br>
              <a:rPr dirty="0"/>
            </a:br>
            <a:r>
              <a:rPr dirty="0"/>
              <a:t>10+ Regional and Country Forums</a:t>
            </a:r>
          </a:p>
        </p:txBody>
      </p:sp>
      <p:sp>
        <p:nvSpPr>
          <p:cNvPr id="244" name="Innovation"/>
          <p:cNvSpPr txBox="1"/>
          <p:nvPr/>
        </p:nvSpPr>
        <p:spPr>
          <a:xfrm>
            <a:off x="11339402" y="7135703"/>
            <a:ext cx="9779001" cy="76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l" defTabSz="825500">
              <a:defRPr sz="4500" b="1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Innovation</a:t>
            </a:r>
          </a:p>
        </p:txBody>
      </p:sp>
      <p:sp>
        <p:nvSpPr>
          <p:cNvPr id="245" name="120+ Innovation Initiatives…"/>
          <p:cNvSpPr txBox="1"/>
          <p:nvPr/>
        </p:nvSpPr>
        <p:spPr>
          <a:xfrm>
            <a:off x="11339402" y="8053019"/>
            <a:ext cx="10439854" cy="11966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120+ Innovation Initiatives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380+ Technical reports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t>Quarterly Tech Trends monitoring</a:t>
            </a:r>
          </a:p>
        </p:txBody>
      </p:sp>
      <p:sp>
        <p:nvSpPr>
          <p:cNvPr id="246" name="Standards"/>
          <p:cNvSpPr txBox="1"/>
          <p:nvPr/>
        </p:nvSpPr>
        <p:spPr>
          <a:xfrm>
            <a:off x="11339402" y="9468763"/>
            <a:ext cx="9779001" cy="766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algn="l" defTabSz="825500">
              <a:defRPr sz="4500" b="1"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Standards</a:t>
            </a:r>
          </a:p>
        </p:txBody>
      </p:sp>
      <p:sp>
        <p:nvSpPr>
          <p:cNvPr id="247" name="65+ Adopted Standards…"/>
          <p:cNvSpPr txBox="1"/>
          <p:nvPr/>
        </p:nvSpPr>
        <p:spPr>
          <a:xfrm>
            <a:off x="11339402" y="10454222"/>
            <a:ext cx="10439854" cy="1602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65+ Adopted Standards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300+ products with 1000+ certified implementations</a:t>
            </a:r>
          </a:p>
          <a:p>
            <a:pPr algn="l" defTabSz="457200">
              <a:lnSpc>
                <a:spcPct val="140000"/>
              </a:lnSpc>
              <a:defRPr sz="2000">
                <a:latin typeface="+mn-lt"/>
                <a:ea typeface="+mn-ea"/>
                <a:cs typeface="+mn-cs"/>
                <a:sym typeface="Arial"/>
              </a:defRPr>
            </a:pPr>
            <a:r>
              <a:rPr dirty="0"/>
              <a:t>1,700,000+ Operational Data Sets </a:t>
            </a:r>
            <a:br>
              <a:rPr dirty="0"/>
            </a:br>
            <a:r>
              <a:rPr dirty="0"/>
              <a:t>Using OGC Standards</a:t>
            </a:r>
          </a:p>
        </p:txBody>
      </p:sp>
      <p:pic>
        <p:nvPicPr>
          <p:cNvPr id="248" name="OGC Mark.pdf" descr="OGC Mark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1239743" y="12374675"/>
            <a:ext cx="574285" cy="647902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Copyright © 2021 Open Geospatial Consortium"/>
          <p:cNvSpPr txBox="1"/>
          <p:nvPr/>
        </p:nvSpPr>
        <p:spPr>
          <a:xfrm>
            <a:off x="2058447" y="12456573"/>
            <a:ext cx="10439855" cy="4841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ct val="140000"/>
              </a:lnSpc>
              <a:defRPr sz="2000">
                <a:solidFill>
                  <a:srgbClr val="002060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r>
              <a:rPr dirty="0"/>
              <a:t>Copyright © 202</a:t>
            </a:r>
            <a:r>
              <a:rPr lang="en-US" dirty="0"/>
              <a:t>3</a:t>
            </a:r>
            <a:r>
              <a:rPr dirty="0"/>
              <a:t> Open Geospatial Consortium</a:t>
            </a:r>
          </a:p>
        </p:txBody>
      </p:sp>
      <p:sp>
        <p:nvSpPr>
          <p:cNvPr id="2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38088" y="12968286"/>
            <a:ext cx="495328" cy="487313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86CB4B4D-7CA3-9044-876B-883B54F8677D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1536275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4400"/>
            </a:lvl2pPr>
            <a:lvl3pPr>
              <a:defRPr sz="4000"/>
            </a:lvl3pPr>
            <a:lvl4pPr>
              <a:defRPr sz="3600"/>
            </a:lvl4pPr>
            <a:lvl5pPr>
              <a:defRPr sz="3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xmlns="" id="{9CC31B8C-D1BF-8D47-A3EB-AE9638A047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945301" y="12968286"/>
            <a:ext cx="480901" cy="487313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C7AC4-9ADF-FA4E-BD12-A120307F00ED}" type="slidenum">
              <a:rPr lang="en-US" altLang="en-US"/>
              <a:pPr>
                <a:defRPr/>
              </a:pPr>
              <a:t>‹Nº›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136166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2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2785730"/>
            <a:ext cx="10769860" cy="971878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500"/>
              </a:spcBef>
              <a:defRPr/>
            </a:lvl1pPr>
            <a:lvl2pPr>
              <a:lnSpc>
                <a:spcPct val="100000"/>
              </a:lnSpc>
              <a:spcBef>
                <a:spcPts val="1500"/>
              </a:spcBef>
              <a:defRPr/>
            </a:lvl2pPr>
            <a:lvl3pPr>
              <a:lnSpc>
                <a:spcPct val="100000"/>
              </a:lnSpc>
              <a:spcBef>
                <a:spcPts val="1500"/>
              </a:spcBef>
              <a:defRPr/>
            </a:lvl3pPr>
            <a:lvl4pPr>
              <a:lnSpc>
                <a:spcPct val="100000"/>
              </a:lnSpc>
              <a:spcBef>
                <a:spcPts val="1500"/>
              </a:spcBef>
              <a:defRPr/>
            </a:lvl4pPr>
            <a:lvl5pPr>
              <a:lnSpc>
                <a:spcPct val="100000"/>
              </a:lnSpc>
              <a:spcBef>
                <a:spcPts val="1500"/>
              </a:spcBef>
              <a:defRPr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0" hasCustomPrompt="1"/>
          </p:nvPr>
        </p:nvSpPr>
        <p:spPr>
          <a:xfrm>
            <a:off x="12407640" y="2785730"/>
            <a:ext cx="10769860" cy="971878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1500"/>
              </a:spcBef>
              <a:defRPr/>
            </a:lvl1pPr>
            <a:lvl2pPr>
              <a:lnSpc>
                <a:spcPct val="100000"/>
              </a:lnSpc>
              <a:spcBef>
                <a:spcPts val="1500"/>
              </a:spcBef>
              <a:defRPr/>
            </a:lvl2pPr>
            <a:lvl3pPr>
              <a:lnSpc>
                <a:spcPct val="100000"/>
              </a:lnSpc>
              <a:spcBef>
                <a:spcPts val="1500"/>
              </a:spcBef>
              <a:defRPr/>
            </a:lvl3pPr>
            <a:lvl4pPr>
              <a:lnSpc>
                <a:spcPct val="100000"/>
              </a:lnSpc>
              <a:spcBef>
                <a:spcPts val="1500"/>
              </a:spcBef>
              <a:defRPr/>
            </a:lvl4pPr>
            <a:lvl5pPr>
              <a:lnSpc>
                <a:spcPct val="100000"/>
              </a:lnSpc>
              <a:spcBef>
                <a:spcPts val="1500"/>
              </a:spcBef>
              <a:defRPr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número de diapositiva"/>
          <p:cNvSpPr>
            <a:spLocks noGrp="1"/>
          </p:cNvSpPr>
          <p:nvPr>
            <p:ph type="sldNum" sz="quarter" idx="10"/>
          </p:nvPr>
        </p:nvSpPr>
        <p:spPr>
          <a:xfrm>
            <a:off x="11853128" y="12968286"/>
            <a:ext cx="665247" cy="487313"/>
          </a:xfrm>
        </p:spPr>
        <p:txBody>
          <a:bodyPr/>
          <a:lstStyle/>
          <a:p>
            <a:pPr lvl="0"/>
            <a:fld id="{0E95545F-6091-4476-A073-8C7E2BA28231}" type="slidenum">
              <a:rPr/>
              <a:pPr lvl="0"/>
              <a:t>‹Nº›</a:t>
            </a:fld>
            <a:endParaRPr lang="en-US"/>
          </a:p>
        </p:txBody>
      </p:sp>
    </p:spTree>
  </p:cSld>
  <p:clrMapOvr>
    <a:masterClrMapping/>
  </p:clrMapOvr>
  <p:transition/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360" y="13080314"/>
            <a:ext cx="418783" cy="37528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2500">
                <a:solidFill>
                  <a:srgbClr val="00B1FF"/>
                </a:solidFill>
                <a:latin typeface="Mont SemiBold"/>
                <a:ea typeface="Mont SemiBold"/>
                <a:cs typeface="Mont SemiBold"/>
                <a:sym typeface="Mont SemiBold"/>
              </a:defRPr>
            </a:lvl1pPr>
          </a:lstStyle>
          <a:p>
            <a:fld id="{86CB4B4D-7CA3-9044-876B-883B54F8677D}" type="slidenum">
              <a:rPr/>
              <a:pPr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9" r:id="rId3"/>
    <p:sldLayoutId id="2147483670" r:id="rId4"/>
    <p:sldLayoutId id="2147483671" r:id="rId5"/>
    <p:sldLayoutId id="2147483672" r:id="rId6"/>
    <p:sldLayoutId id="2147483673" r:id="rId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gc.org/per/20-090.html" TargetMode="External"/><Relationship Id="rId2" Type="http://schemas.openxmlformats.org/officeDocument/2006/relationships/hyperlink" Target="https://docs.ogc.org/per/19-069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ogc.org/blog-article/reflecting-on-the-may-2021-ogc-api-code-sprint/" TargetMode="External"/><Relationship Id="rId4" Type="http://schemas.openxmlformats.org/officeDocument/2006/relationships/hyperlink" Target="https://docs.ogc.org/per/21-008.ht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s-ES" dirty="0" smtClean="0"/>
              <a:t>OGC API - </a:t>
            </a:r>
            <a:r>
              <a:rPr lang="es-ES" dirty="0" err="1" smtClean="0"/>
              <a:t>Maps</a:t>
            </a:r>
            <a:endParaRPr dirty="0"/>
          </a:p>
        </p:txBody>
      </p:sp>
      <p:sp>
        <p:nvSpPr>
          <p:cNvPr id="9" name="Author and Date">
            <a:extLst>
              <a:ext uri="{FF2B5EF4-FFF2-40B4-BE49-F238E27FC236}">
                <a16:creationId xmlns:a16="http://schemas.microsoft.com/office/drawing/2014/main" xmlns="" id="{6C21ECEC-F4A7-8BE6-7A41-214EA008CA33}"/>
              </a:ext>
            </a:extLst>
          </p:cNvPr>
          <p:cNvSpPr txBox="1">
            <a:spLocks/>
          </p:cNvSpPr>
          <p:nvPr/>
        </p:nvSpPr>
        <p:spPr>
          <a:xfrm>
            <a:off x="1201342" y="7210490"/>
            <a:ext cx="21971001" cy="190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500" b="1" i="0" u="none" strike="noStrike" cap="none" spc="0" baseline="0">
                <a:solidFill>
                  <a:srgbClr val="00B1FF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5pPr>
            <a:lvl6pPr marL="36576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6pPr>
            <a:lvl7pPr marL="42672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7pPr>
            <a:lvl8pPr marL="48768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8pPr>
            <a:lvl9pPr marL="5486400" marR="0" indent="-609600" algn="l" defTabSz="2438338" rtl="0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B1FF"/>
              </a:buClr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hangingPunct="1"/>
            <a:r>
              <a:rPr lang="en-US" dirty="0"/>
              <a:t>The 126</a:t>
            </a:r>
            <a:r>
              <a:rPr lang="en-US" baseline="30000" dirty="0"/>
              <a:t>th</a:t>
            </a:r>
            <a:r>
              <a:rPr lang="en-US" dirty="0"/>
              <a:t> OGC Member Meeting</a:t>
            </a:r>
          </a:p>
        </p:txBody>
      </p:sp>
      <p:sp>
        <p:nvSpPr>
          <p:cNvPr id="10" name="Presentation Subtitle">
            <a:extLst>
              <a:ext uri="{FF2B5EF4-FFF2-40B4-BE49-F238E27FC236}">
                <a16:creationId xmlns:a16="http://schemas.microsoft.com/office/drawing/2014/main" xmlns="" id="{7E8836BB-23D5-63C4-9BEF-FA877834DFBB}"/>
              </a:ext>
            </a:extLst>
          </p:cNvPr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smtClean="0"/>
              <a:t>Joan </a:t>
            </a:r>
            <a:r>
              <a:rPr lang="en-US" dirty="0" err="1" smtClean="0"/>
              <a:t>Masó</a:t>
            </a:r>
            <a:r>
              <a:rPr lang="en-US" dirty="0" smtClean="0"/>
              <a:t> (UAB-CREAF)</a:t>
            </a:r>
            <a:endParaRPr lang="en-US" dirty="0"/>
          </a:p>
          <a:p>
            <a:r>
              <a:rPr lang="en-US" dirty="0" smtClean="0"/>
              <a:t>7 </a:t>
            </a:r>
            <a:r>
              <a:rPr lang="en-US" dirty="0"/>
              <a:t>June 2023</a:t>
            </a:r>
          </a:p>
          <a:p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6AC774D-C403-870F-4BF2-0FC08AFC0F51}"/>
              </a:ext>
            </a:extLst>
          </p:cNvPr>
          <p:cNvSpPr txBox="1"/>
          <p:nvPr/>
        </p:nvSpPr>
        <p:spPr>
          <a:xfrm>
            <a:off x="10315144" y="9954863"/>
            <a:ext cx="2039020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3600" b="1" dirty="0">
                <a:solidFill>
                  <a:srgbClr val="0096FF"/>
                </a:solidFill>
              </a:rPr>
              <a:t>Hosted by</a:t>
            </a:r>
            <a:endParaRPr kumimoji="0" lang="en-US" sz="3600" b="1" i="0" u="none" strike="noStrike" cap="none" spc="0" normalizeH="0" baseline="0" dirty="0">
              <a:ln>
                <a:noFill/>
              </a:ln>
              <a:solidFill>
                <a:srgbClr val="0096FF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xmlns="" id="{59B83800-3514-4F50-6BC2-564FC93FB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9350001" y="10730163"/>
            <a:ext cx="4020207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Map</a:t>
            </a:r>
            <a:r>
              <a:rPr lang="es-ES" dirty="0" smtClean="0"/>
              <a:t> tiles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 err="1" smtClean="0"/>
              <a:t>Maps</a:t>
            </a:r>
            <a:r>
              <a:rPr lang="es-ES" dirty="0" smtClean="0"/>
              <a:t> can </a:t>
            </a:r>
            <a:r>
              <a:rPr lang="es-ES" dirty="0" err="1" smtClean="0"/>
              <a:t>also</a:t>
            </a:r>
            <a:r>
              <a:rPr lang="es-ES" dirty="0" smtClean="0"/>
              <a:t> </a:t>
            </a:r>
            <a:r>
              <a:rPr lang="es-ES" dirty="0" err="1" smtClean="0"/>
              <a:t>be</a:t>
            </a:r>
            <a:r>
              <a:rPr lang="es-ES" dirty="0" smtClean="0"/>
              <a:t> </a:t>
            </a:r>
            <a:r>
              <a:rPr lang="es-ES" dirty="0" err="1" smtClean="0"/>
              <a:t>retreived</a:t>
            </a:r>
            <a:r>
              <a:rPr lang="es-ES" dirty="0" smtClean="0"/>
              <a:t> as tiles.</a:t>
            </a:r>
          </a:p>
          <a:p>
            <a:pPr lvl="1"/>
            <a:r>
              <a:rPr lang="es-ES" dirty="0" err="1" smtClean="0"/>
              <a:t>We</a:t>
            </a:r>
            <a:r>
              <a:rPr lang="es-ES" dirty="0" smtClean="0"/>
              <a:t> </a:t>
            </a:r>
            <a:r>
              <a:rPr lang="es-ES" dirty="0" err="1" smtClean="0"/>
              <a:t>call</a:t>
            </a:r>
            <a:r>
              <a:rPr lang="es-ES" dirty="0" smtClean="0"/>
              <a:t> </a:t>
            </a:r>
            <a:r>
              <a:rPr lang="es-ES" dirty="0" err="1" smtClean="0"/>
              <a:t>them</a:t>
            </a:r>
            <a:r>
              <a:rPr lang="es-ES" dirty="0" smtClean="0"/>
              <a:t> “</a:t>
            </a:r>
            <a:r>
              <a:rPr lang="es-ES" dirty="0" err="1" smtClean="0"/>
              <a:t>map</a:t>
            </a:r>
            <a:r>
              <a:rPr lang="es-ES" dirty="0" smtClean="0"/>
              <a:t> tiles”</a:t>
            </a:r>
          </a:p>
          <a:p>
            <a:pPr lvl="1"/>
            <a:r>
              <a:rPr lang="es-ES" dirty="0" smtClean="0"/>
              <a:t>(</a:t>
            </a:r>
            <a:r>
              <a:rPr lang="es-ES" dirty="0" err="1" smtClean="0"/>
              <a:t>other</a:t>
            </a:r>
            <a:r>
              <a:rPr lang="es-ES" dirty="0" smtClean="0"/>
              <a:t> tiles </a:t>
            </a:r>
            <a:r>
              <a:rPr lang="es-ES" dirty="0" err="1" smtClean="0"/>
              <a:t>such</a:t>
            </a:r>
            <a:r>
              <a:rPr lang="es-ES" dirty="0" smtClean="0"/>
              <a:t> as: “</a:t>
            </a:r>
            <a:r>
              <a:rPr lang="es-ES" dirty="0" err="1" smtClean="0"/>
              <a:t>coverage</a:t>
            </a:r>
            <a:r>
              <a:rPr lang="es-ES" dirty="0" smtClean="0"/>
              <a:t> </a:t>
            </a:r>
            <a:r>
              <a:rPr lang="es-ES" dirty="0" err="1" smtClean="0"/>
              <a:t>based</a:t>
            </a:r>
            <a:r>
              <a:rPr lang="es-ES" dirty="0" smtClean="0"/>
              <a:t> tiles” </a:t>
            </a:r>
            <a:r>
              <a:rPr lang="es-ES" dirty="0" err="1" smtClean="0"/>
              <a:t>or</a:t>
            </a:r>
            <a:r>
              <a:rPr lang="es-ES" dirty="0" smtClean="0"/>
              <a:t> “</a:t>
            </a:r>
            <a:r>
              <a:rPr lang="es-ES" dirty="0" err="1" smtClean="0"/>
              <a:t>feature</a:t>
            </a:r>
            <a:r>
              <a:rPr lang="es-ES" dirty="0" smtClean="0"/>
              <a:t> </a:t>
            </a:r>
            <a:r>
              <a:rPr lang="es-ES" dirty="0" err="1" smtClean="0"/>
              <a:t>based</a:t>
            </a:r>
            <a:r>
              <a:rPr lang="es-ES" dirty="0" smtClean="0"/>
              <a:t> tiles” </a:t>
            </a:r>
            <a:r>
              <a:rPr lang="es-ES" dirty="0" err="1" smtClean="0"/>
              <a:t>contain</a:t>
            </a:r>
            <a:r>
              <a:rPr lang="es-ES" dirty="0" smtClean="0"/>
              <a:t> data </a:t>
            </a:r>
            <a:r>
              <a:rPr lang="es-ES" dirty="0" err="1" smtClean="0"/>
              <a:t>instead</a:t>
            </a:r>
            <a:r>
              <a:rPr lang="es-ES" dirty="0" smtClean="0"/>
              <a:t> of </a:t>
            </a:r>
            <a:r>
              <a:rPr lang="es-ES" dirty="0" err="1" smtClean="0"/>
              <a:t>portrayals</a:t>
            </a:r>
            <a:r>
              <a:rPr lang="es-ES" dirty="0" smtClean="0"/>
              <a:t>)</a:t>
            </a:r>
          </a:p>
          <a:p>
            <a:r>
              <a:rPr lang="en-US" dirty="0" smtClean="0"/>
              <a:t>In the OGC APIs a geospatial resource path can be “continued” with </a:t>
            </a:r>
            <a:r>
              <a:rPr lang="en-US" dirty="0" smtClean="0"/>
              <a:t>“map/tiles” </a:t>
            </a:r>
            <a:r>
              <a:rPr lang="en-US" dirty="0" smtClean="0"/>
              <a:t>(proceeded by the style/{</a:t>
            </a:r>
            <a:r>
              <a:rPr lang="en-US" dirty="0" err="1" smtClean="0"/>
              <a:t>styleId</a:t>
            </a:r>
            <a:r>
              <a:rPr lang="en-US" dirty="0" smtClean="0"/>
              <a:t>} unless a default style is applied)</a:t>
            </a:r>
          </a:p>
          <a:p>
            <a:endParaRPr lang="en-US" dirty="0" smtClean="0"/>
          </a:p>
          <a:p>
            <a:r>
              <a:rPr lang="en-US" dirty="0" smtClean="0"/>
              <a:t>What resources can be retrieved as </a:t>
            </a:r>
            <a:r>
              <a:rPr lang="en-US" dirty="0" smtClean="0"/>
              <a:t>map tiles?</a:t>
            </a:r>
            <a:endParaRPr lang="en-US" dirty="0" smtClean="0"/>
          </a:p>
          <a:p>
            <a:pPr lvl="1"/>
            <a:r>
              <a:rPr lang="en-US" dirty="0" smtClean="0"/>
              <a:t>Any resource that has a “link relation” “</a:t>
            </a:r>
            <a:r>
              <a:rPr lang="en-US" dirty="0" err="1" smtClean="0"/>
              <a:t>ogc:tilesets</a:t>
            </a:r>
            <a:r>
              <a:rPr lang="en-US" dirty="0" smtClean="0"/>
              <a:t>-map”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same resource ca be retrieved as “maps” and “map tiles” if both “link relations” are listed</a:t>
            </a:r>
          </a:p>
          <a:p>
            <a:pPr lvl="1"/>
            <a:r>
              <a:rPr lang="en-US" dirty="0" smtClean="0"/>
              <a:t>And the relevant conformance classes are listed.</a:t>
            </a:r>
            <a:endParaRPr lang="en-US" dirty="0" smtClean="0"/>
          </a:p>
          <a:p>
            <a:endParaRPr lang="es-ES" dirty="0" smtClean="0"/>
          </a:p>
          <a:p>
            <a:endParaRPr lang="es-ES" dirty="0"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Conformance</a:t>
            </a:r>
            <a:r>
              <a:rPr lang="es-ES" dirty="0" smtClean="0"/>
              <a:t> </a:t>
            </a:r>
            <a:r>
              <a:rPr lang="es-ES" dirty="0" err="1" smtClean="0"/>
              <a:t>classes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implement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s-ES" dirty="0" smtClean="0"/>
              <a:t>http://www.opengis.net/spec/ogcapi-maps-1/1.0/req/core</a:t>
            </a:r>
          </a:p>
          <a:p>
            <a:r>
              <a:rPr lang="es-ES" dirty="0" smtClean="0">
                <a:solidFill>
                  <a:schemeClr val="accent3">
                    <a:lumMod val="75000"/>
                  </a:schemeClr>
                </a:solidFill>
              </a:rPr>
              <a:t>http://www.opengis.net/spec/ogcapi-maps-1/1.0/req/tilesets</a:t>
            </a:r>
          </a:p>
          <a:p>
            <a:r>
              <a:rPr lang="es-ES" dirty="0" smtClean="0"/>
              <a:t>http://www.opengis.net/spec/ogcapi-maps-1/1.0/req/background</a:t>
            </a:r>
          </a:p>
          <a:p>
            <a:r>
              <a:rPr lang="es-ES" dirty="0" smtClean="0">
                <a:solidFill>
                  <a:srgbClr val="FFC000"/>
                </a:solidFill>
              </a:rPr>
              <a:t>http://www.opengis.net/spec/ogcapi-maps-1/1.0/req/collections-selection</a:t>
            </a:r>
          </a:p>
          <a:p>
            <a:r>
              <a:rPr lang="es-ES" dirty="0" smtClean="0"/>
              <a:t>http://www.opengis.net/spec/ogcapi-maps-1/1.0/req/display-resolution</a:t>
            </a:r>
          </a:p>
          <a:p>
            <a:r>
              <a:rPr lang="es-ES" dirty="0" smtClean="0"/>
              <a:t>http://www.opengis.net/spec/ogcapi-maps-1/1.0/req/datetime</a:t>
            </a:r>
          </a:p>
          <a:p>
            <a:r>
              <a:rPr lang="es-ES" dirty="0" smtClean="0"/>
              <a:t>http://www.opengis.net/spec/ogcapi-maps-1/1.0/req/general-subsetting</a:t>
            </a:r>
          </a:p>
          <a:p>
            <a:r>
              <a:rPr lang="es-ES" dirty="0" smtClean="0"/>
              <a:t>http://www.opengis.net/spec/ogcapi-maps-1/1.0/req/crs</a:t>
            </a:r>
          </a:p>
          <a:p>
            <a:r>
              <a:rPr lang="es-ES" dirty="0" smtClean="0"/>
              <a:t>http://www.opengis.net/spec/ogcapi-maps-1/1.0/req/orientation</a:t>
            </a:r>
          </a:p>
          <a:p>
            <a:r>
              <a:rPr lang="es-ES" dirty="0" smtClean="0"/>
              <a:t>http://www.opengis.net/spec/ogcapi-maps-1/1.0/req/projection</a:t>
            </a:r>
          </a:p>
          <a:p>
            <a:r>
              <a:rPr lang="es-ES" dirty="0" smtClean="0">
                <a:solidFill>
                  <a:srgbClr val="FFC000"/>
                </a:solidFill>
              </a:rPr>
              <a:t>http://www.opengis.net/spec/ogcapi-maps-1/1.0/req/collection-map</a:t>
            </a:r>
          </a:p>
          <a:p>
            <a:r>
              <a:rPr lang="es-ES" dirty="0" smtClean="0">
                <a:solidFill>
                  <a:srgbClr val="FFC000"/>
                </a:solidFill>
              </a:rPr>
              <a:t>http://www.opengis.net/spec/ogcapi-maps-1/1.0/req/dataset-map</a:t>
            </a:r>
          </a:p>
          <a:p>
            <a:r>
              <a:rPr lang="es-ES" dirty="0" smtClean="0">
                <a:solidFill>
                  <a:srgbClr val="FFC000"/>
                </a:solidFill>
              </a:rPr>
              <a:t>http://www.opengis.net/spec/ogcapi-maps-1/1.0/req/styled-map</a:t>
            </a:r>
          </a:p>
          <a:p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http://www.opengis.net/spec/ogcapi-maps-1/1.0/req/png</a:t>
            </a:r>
          </a:p>
          <a:p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http://www.opengis.net/spec/ogcapi-maps-1/1.0/req/jpeg</a:t>
            </a:r>
          </a:p>
          <a:p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http://www.opengis.net/spec/ogcapi-maps-1/1.0/req/tiff</a:t>
            </a:r>
          </a:p>
          <a:p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http://www.opengis.net/spec/ogcapi-maps-1/1.0/req/svg</a:t>
            </a:r>
          </a:p>
          <a:p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http://www.opengis.net/spec/ogcapi-maps-1/1.0/req/html</a:t>
            </a:r>
          </a:p>
          <a:p>
            <a:r>
              <a:rPr lang="es-ES" dirty="0" smtClean="0"/>
              <a:t>http://www.opengis.net/spec/ogcapi-maps-1/1.0/req/oas30</a:t>
            </a:r>
            <a:endParaRPr lang="es-ES" dirty="0"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Questions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What is in the </a:t>
            </a:r>
            <a:r>
              <a:rPr lang="en-GB" dirty="0" smtClean="0"/>
              <a:t>map</a:t>
            </a:r>
            <a:endParaRPr lang="en-GB" dirty="0" smtClean="0"/>
          </a:p>
          <a:p>
            <a:pPr lvl="1"/>
            <a:r>
              <a:rPr lang="en-GB" dirty="0" smtClean="0"/>
              <a:t>What resources it represents</a:t>
            </a:r>
          </a:p>
          <a:p>
            <a:pPr lvl="1"/>
            <a:r>
              <a:rPr lang="en-GB" dirty="0" smtClean="0"/>
              <a:t>What styles are applied</a:t>
            </a:r>
          </a:p>
          <a:p>
            <a:pPr lvl="1"/>
            <a:r>
              <a:rPr lang="en-GB" dirty="0" smtClean="0"/>
              <a:t>Path parameters (mainly)</a:t>
            </a:r>
          </a:p>
          <a:p>
            <a:endParaRPr lang="en-GB" dirty="0" smtClean="0"/>
          </a:p>
          <a:p>
            <a:r>
              <a:rPr lang="en-GB" dirty="0" smtClean="0"/>
              <a:t>How the map is </a:t>
            </a:r>
            <a:r>
              <a:rPr lang="en-GB" dirty="0" smtClean="0"/>
              <a:t>subset</a:t>
            </a:r>
            <a:endParaRPr lang="en-GB" dirty="0" smtClean="0"/>
          </a:p>
          <a:p>
            <a:pPr lvl="1"/>
            <a:r>
              <a:rPr lang="en-GB" dirty="0" smtClean="0"/>
              <a:t>Three ways to specify the area of interest</a:t>
            </a:r>
          </a:p>
          <a:p>
            <a:pPr lvl="1"/>
            <a:r>
              <a:rPr lang="en-GB" dirty="0" smtClean="0"/>
              <a:t>Or use map tiles</a:t>
            </a:r>
            <a:endParaRPr lang="en-GB" dirty="0" smtClean="0"/>
          </a:p>
          <a:p>
            <a:pPr lvl="1"/>
            <a:endParaRPr lang="en-GB" dirty="0" smtClean="0"/>
          </a:p>
          <a:p>
            <a:r>
              <a:rPr lang="en-GB" dirty="0" smtClean="0"/>
              <a:t>How to define the map size other details</a:t>
            </a:r>
          </a:p>
          <a:p>
            <a:pPr lvl="1"/>
            <a:r>
              <a:rPr lang="en-GB" dirty="0" smtClean="0"/>
              <a:t>Query parameters</a:t>
            </a:r>
          </a:p>
          <a:p>
            <a:endParaRPr lang="en-GB" dirty="0"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What is in the map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hangingPunct="0"/>
            <a:r>
              <a:rPr lang="en-US" sz="4000" b="1" i="1" dirty="0" smtClean="0">
                <a:latin typeface="Frutiger" pitchFamily="34"/>
                <a:ea typeface="Droid Sans" pitchFamily="2"/>
                <a:cs typeface="DejaVu Sans" pitchFamily="2"/>
              </a:rPr>
              <a:t>Resources</a:t>
            </a:r>
            <a:endParaRPr lang="en-US" sz="40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lvl="1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Core</a:t>
            </a:r>
          </a:p>
          <a:p>
            <a:pPr marL="1828800" lvl="4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a Map (...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/map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marL="1219200" lvl="3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Map 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Tilesets</a:t>
            </a:r>
            <a:endParaRPr lang="en-US" sz="40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marL="1828800" lvl="4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map tiles (...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/map/tiles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hangingPunct="0"/>
            <a:r>
              <a:rPr lang="en-US" sz="4000" b="1" i="1" dirty="0" smtClean="0">
                <a:latin typeface="Frutiger" pitchFamily="34"/>
                <a:ea typeface="Droid Sans" pitchFamily="2"/>
                <a:cs typeface="DejaVu Sans" pitchFamily="2"/>
              </a:rPr>
              <a:t>Origins</a:t>
            </a:r>
          </a:p>
          <a:p>
            <a:pPr lvl="1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Collection Maps</a:t>
            </a:r>
          </a:p>
          <a:p>
            <a:pPr lvl="2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map from a collection (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/collections/{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collectionId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}/map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lvl="1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Dataset Maps</a:t>
            </a:r>
          </a:p>
          <a:p>
            <a:pPr lvl="2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map form a dataset (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/map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lvl="1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Collections Map</a:t>
            </a:r>
          </a:p>
          <a:p>
            <a:pPr lvl="2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map form a dataset (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map</a:t>
            </a:r>
            <a:r>
              <a:rPr lang="en-US" sz="4000" dirty="0" err="1" smtClean="0">
                <a:latin typeface="Frutiger" pitchFamily="34"/>
                <a:ea typeface="Droid Sans" pitchFamily="2"/>
                <a:cs typeface="DejaVu Sans" pitchFamily="2"/>
              </a:rPr>
              <a:t>?collections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={</a:t>
            </a:r>
            <a:r>
              <a:rPr lang="en-US" sz="4000" dirty="0" err="1" smtClean="0">
                <a:latin typeface="Frutiger" pitchFamily="34"/>
                <a:ea typeface="Droid Sans" pitchFamily="2"/>
                <a:cs typeface="DejaVu Sans" pitchFamily="2"/>
              </a:rPr>
              <a:t>collectionId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},{</a:t>
            </a:r>
            <a:r>
              <a:rPr lang="en-US" sz="4000" dirty="0" err="1" smtClean="0">
                <a:latin typeface="Frutiger" pitchFamily="34"/>
                <a:ea typeface="Droid Sans" pitchFamily="2"/>
                <a:cs typeface="DejaVu Sans" pitchFamily="2"/>
              </a:rPr>
              <a:t>collectionId</a:t>
            </a:r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},…</a:t>
            </a:r>
          </a:p>
          <a:p>
            <a:pPr lvl="1" hangingPunct="0"/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Styled Maps</a:t>
            </a:r>
          </a:p>
          <a:p>
            <a:pPr lvl="2" hangingPunct="0"/>
            <a:r>
              <a:rPr lang="en-US" sz="4000" dirty="0" smtClean="0">
                <a:latin typeface="Frutiger" pitchFamily="34"/>
                <a:ea typeface="Droid Sans" pitchFamily="2"/>
                <a:cs typeface="DejaVu Sans" pitchFamily="2"/>
              </a:rPr>
              <a:t>Retrieve map from a style (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/styles/{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styleId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}/map)</a:t>
            </a:r>
          </a:p>
          <a:p>
            <a:endParaRPr lang="es-ES"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 txBox="1">
            <a:spLocks noGrp="1"/>
          </p:cNvSpPr>
          <p:nvPr>
            <p:ph type="body" idx="4294967295"/>
          </p:nvPr>
        </p:nvSpPr>
        <p:spPr>
          <a:xfrm>
            <a:off x="707281" y="2385663"/>
            <a:ext cx="15167719" cy="10810800"/>
          </a:xfrm>
        </p:spPr>
        <p:txBody>
          <a:bodyPr>
            <a:normAutofit/>
          </a:bodyPr>
          <a:lstStyle>
            <a:defPPr marL="432000" lvl="0" indent="-324000" algn="l" rtl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US" sz="2800" b="0" i="0" u="none" strike="noStrike" kern="1200" spc="0">
                <a:ln>
                  <a:noFill/>
                </a:ln>
                <a:solidFill>
                  <a:srgbClr val="092745"/>
                </a:solidFill>
                <a:latin typeface="Arial" pitchFamily="32"/>
                <a:ea typeface="Droid Sans" pitchFamily="2"/>
                <a:cs typeface="Arial" pitchFamily="32"/>
              </a:defRPr>
            </a:defPPr>
            <a:lvl1pPr marL="432000" lvl="0" indent="-324000" algn="l" rtl="0" hangingPunct="1">
              <a:lnSpc>
                <a:spcPct val="10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800" b="0" i="0" u="none" strike="noStrike" kern="1200" spc="0">
                <a:ln>
                  <a:noFill/>
                </a:ln>
                <a:solidFill>
                  <a:srgbClr val="092745"/>
                </a:solidFill>
                <a:latin typeface="Arial" pitchFamily="32"/>
                <a:ea typeface="Droid Sans" pitchFamily="2"/>
                <a:cs typeface="Arial" pitchFamily="32"/>
              </a:defRPr>
            </a:lvl1pPr>
            <a:lvl2pPr marL="864000" lvl="1" indent="-324000" algn="l" rtl="0" hangingPunct="1">
              <a:lnSpc>
                <a:spcPct val="100000"/>
              </a:lnSpc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2pPr>
            <a:lvl3pPr marL="1295999" lvl="2" indent="-288000" algn="l" rtl="0" hangingPunct="1">
              <a:lnSpc>
                <a:spcPct val="100000"/>
              </a:lnSpc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3pPr>
            <a:lvl4pPr marL="1728000" lvl="3" indent="-216000" algn="l" rtl="0" hangingPunct="1">
              <a:lnSpc>
                <a:spcPct val="100000"/>
              </a:lnSpc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US" sz="18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4pPr>
            <a:lvl5pPr marL="2160000" lvl="4" indent="-216000" algn="l" rtl="0" hangingPunct="1">
              <a:lnSpc>
                <a:spcPct val="10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5pPr>
            <a:lvl6pPr marL="2592000" lvl="5" indent="-216000" algn="l" rtl="0" hangingPunct="1">
              <a:lnSpc>
                <a:spcPct val="10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6pPr>
            <a:lvl7pPr marL="3024000" lvl="6" indent="-216000" algn="l" rtl="0" hangingPunct="1">
              <a:lnSpc>
                <a:spcPct val="10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7pPr>
            <a:lvl8pPr marL="3456000" lvl="7" indent="-216000" algn="l" rtl="0" hangingPunct="1">
              <a:lnSpc>
                <a:spcPct val="10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8pPr>
            <a:lvl9pPr marL="3887999" lvl="8" indent="-216000" algn="l" rtl="0" hangingPunct="1">
              <a:lnSpc>
                <a:spcPct val="100000"/>
              </a:lnSpc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US" sz="2000" b="0" i="0" u="none" strike="noStrike" kern="1200" spc="0">
                <a:ln>
                  <a:noFill/>
                </a:ln>
                <a:solidFill>
                  <a:srgbClr val="000000"/>
                </a:solidFill>
                <a:latin typeface="Arial" pitchFamily="32"/>
                <a:ea typeface="Droid Sans" pitchFamily="2"/>
                <a:cs typeface="Arial" pitchFamily="32"/>
              </a:defRPr>
            </a:lvl9pPr>
          </a:lstStyle>
          <a:p>
            <a:pPr marL="0" lvl="1" indent="0">
              <a:lnSpc>
                <a:spcPct val="110000"/>
              </a:lnSpc>
            </a:pPr>
            <a:r>
              <a:rPr lang="en-US" sz="5600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Retrieve a map from a resource</a:t>
            </a:r>
          </a:p>
          <a:p>
            <a:pPr marL="0" lvl="1" indent="0">
              <a:lnSpc>
                <a:spcPct val="110000"/>
              </a:lnSpc>
            </a:pPr>
            <a:r>
              <a:rPr lang="en-US" sz="56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Server is free to</a:t>
            </a:r>
          </a:p>
          <a:p>
            <a:pPr marL="431999" lvl="2" indent="0">
              <a:lnSpc>
                <a:spcPct val="110000"/>
              </a:lnSpc>
            </a:pPr>
            <a:r>
              <a:rPr lang="en-US" sz="54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Return the whole extend or not</a:t>
            </a:r>
          </a:p>
          <a:p>
            <a:pPr marL="431999" lvl="2" indent="0">
              <a:lnSpc>
                <a:spcPct val="110000"/>
              </a:lnSpc>
            </a:pPr>
            <a:r>
              <a:rPr lang="en-US" sz="54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Return a reasonable amount of cells</a:t>
            </a:r>
          </a:p>
          <a:p>
            <a:pPr marL="431999" lvl="2" indent="0">
              <a:lnSpc>
                <a:spcPct val="110000"/>
              </a:lnSpc>
            </a:pPr>
            <a:r>
              <a:rPr lang="en-US" sz="54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Return a reasonable CRS</a:t>
            </a:r>
          </a:p>
          <a:p>
            <a:pPr marL="431999" lvl="2" indent="0">
              <a:lnSpc>
                <a:spcPct val="110000"/>
              </a:lnSpc>
            </a:pPr>
            <a:r>
              <a:rPr lang="en-US" sz="54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Default style</a:t>
            </a:r>
          </a:p>
          <a:p>
            <a:pPr marL="0" lvl="1" indent="0">
              <a:lnSpc>
                <a:spcPct val="110000"/>
              </a:lnSpc>
            </a:pPr>
            <a:r>
              <a:rPr lang="en-US" sz="5600" i="1" dirty="0" smtClean="0">
                <a:solidFill>
                  <a:srgbClr val="092745"/>
                </a:solidFill>
                <a:latin typeface="Arial" pitchFamily="34"/>
                <a:cs typeface="Arial" pitchFamily="34"/>
              </a:rPr>
              <a:t>Server will indicate in the response headers the CRS and BBOX</a:t>
            </a:r>
            <a:endParaRPr lang="en-US" sz="5600" i="1" dirty="0">
              <a:solidFill>
                <a:srgbClr val="092745"/>
              </a:solidFill>
              <a:latin typeface="Arial" pitchFamily="34"/>
              <a:cs typeface="Arial" pitchFamily="34"/>
            </a:endParaRPr>
          </a:p>
        </p:txBody>
      </p:sp>
      <p:sp>
        <p:nvSpPr>
          <p:cNvPr id="3" name="2 Marcador de número de diapositiva"/>
          <p:cNvSpPr txBox="1">
            <a:spLocks noGrp="1"/>
          </p:cNvSpPr>
          <p:nvPr>
            <p:ph type="sldNum" sz="quarter" idx="4294967295"/>
          </p:nvPr>
        </p:nvSpPr>
        <p:spPr>
          <a:xfrm>
            <a:off x="21610800" y="13091760"/>
            <a:ext cx="2281680" cy="566640"/>
          </a:xfrm>
          <a:prstGeom prst="rect">
            <a:avLst/>
          </a:prstGeom>
          <a:noFill/>
          <a:ln>
            <a:noFill/>
          </a:ln>
        </p:spPr>
        <p:txBody>
          <a:bodyPr wrap="square" lIns="180000" tIns="90000" rIns="180000" bIns="90000" anchor="t" anchorCtr="0"/>
          <a:lstStyle/>
          <a:p>
            <a:pPr lvl="0"/>
            <a:fld id="{8072DC7F-B5DE-4FAC-81AE-2097F4C15B37}" type="slidenum">
              <a:rPr/>
              <a:pPr lvl="0"/>
              <a:t>14</a:t>
            </a:fld>
            <a:endParaRPr lang="en-US">
              <a:solidFill>
                <a:srgbClr val="000000"/>
              </a:solidFill>
              <a:latin typeface="Calibri" pitchFamily="18"/>
            </a:endParaRPr>
          </a:p>
        </p:txBody>
      </p:sp>
      <p:sp>
        <p:nvSpPr>
          <p:cNvPr id="4" name="3 Título"/>
          <p:cNvSpPr txBox="1">
            <a:spLocks noGrp="1"/>
          </p:cNvSpPr>
          <p:nvPr>
            <p:ph type="title" idx="4294967295"/>
          </p:nvPr>
        </p:nvSpPr>
        <p:spPr/>
        <p:txBody>
          <a:bodyPr lIns="180000" tIns="90000" rIns="180000" bIns="90000" anchor="t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en-US" dirty="0"/>
              <a:t>Minimalist Core </a:t>
            </a:r>
            <a:r>
              <a:rPr lang="en-US" dirty="0" smtClean="0"/>
              <a:t>(Maps</a:t>
            </a:r>
            <a:r>
              <a:rPr lang="en-US" dirty="0"/>
              <a:t>)</a:t>
            </a:r>
          </a:p>
        </p:txBody>
      </p:sp>
      <p:pic>
        <p:nvPicPr>
          <p:cNvPr id="46084" name="Picture 4" descr="How to fit world map in full screen - OSM Help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5141043" y="3132137"/>
            <a:ext cx="8751437" cy="6519863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i="1" dirty="0" smtClean="0">
                <a:latin typeface="Frutiger" pitchFamily="34"/>
                <a:ea typeface="Droid Sans" pitchFamily="2"/>
                <a:cs typeface="DejaVu Sans" pitchFamily="2"/>
              </a:rPr>
              <a:t>Some Query Parameters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hangingPunct="0">
              <a:buNone/>
            </a:pPr>
            <a:endParaRPr lang="en-US" sz="4400" b="1" i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Background (transparent=, 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bgcolor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=)</a:t>
            </a:r>
          </a:p>
          <a:p>
            <a:pPr marL="0"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Control transparency or background color</a:t>
            </a:r>
            <a:b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</a:br>
            <a:endParaRPr lang="en-US" sz="4400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Scaling (width=, height=, scale-denominator=)</a:t>
            </a:r>
          </a:p>
          <a:p>
            <a:pPr marL="0"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Specify width, height or scale denominator</a:t>
            </a:r>
            <a:b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</a:br>
            <a:endParaRPr lang="en-US" sz="4400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Display Resolution (mm-per-pixel=)</a:t>
            </a:r>
          </a:p>
          <a:p>
            <a:pPr marL="0"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Override default 0.28mm/pixel (for computing scale)</a:t>
            </a:r>
          </a:p>
          <a:p>
            <a:endParaRPr lang="es-ES" sz="7200" dirty="0"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8800" i="1" dirty="0" smtClean="0">
                <a:latin typeface="Frutiger" pitchFamily="34"/>
                <a:ea typeface="Droid Sans" pitchFamily="2"/>
                <a:cs typeface="DejaVu Sans" pitchFamily="2"/>
              </a:rPr>
              <a:t>Query Parameters (</a:t>
            </a:r>
            <a:r>
              <a:rPr lang="en-US" sz="8800" i="1" dirty="0" err="1" smtClean="0">
                <a:latin typeface="Frutiger" pitchFamily="34"/>
                <a:ea typeface="Droid Sans" pitchFamily="2"/>
                <a:cs typeface="DejaVu Sans" pitchFamily="2"/>
              </a:rPr>
              <a:t>subsetting</a:t>
            </a:r>
            <a:r>
              <a:rPr lang="en-US" sz="8800" i="1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  <a:br>
              <a:rPr lang="en-US" sz="8800" i="1" dirty="0" smtClean="0">
                <a:latin typeface="Frutiger" pitchFamily="34"/>
                <a:ea typeface="Droid Sans" pitchFamily="2"/>
                <a:cs typeface="DejaVu Sans" pitchFamily="2"/>
              </a:rPr>
            </a:b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Spatial 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Subsetting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 (subset=Lat(...),Lon(...); 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bbox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=; center=, scale-denominator=; and the corresponding *-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crs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Retrieve spatial subset of a map</a:t>
            </a:r>
          </a:p>
          <a:p>
            <a:pPr lvl="1" hangingPunct="0"/>
            <a:endParaRPr lang="en-US" sz="4400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lvl="1" hangingPunct="0">
              <a:buNone/>
            </a:pPr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/>
            </a:r>
            <a:b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</a:br>
            <a:endParaRPr lang="en-US" sz="4400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Date &amp; Time (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datetime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=, subset=time(...))</a:t>
            </a:r>
          </a:p>
          <a:p>
            <a:pPr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Retrieve a temporal subset of a map</a:t>
            </a:r>
            <a:b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</a:br>
            <a:endParaRPr lang="en-US" sz="4400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General 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Subsetting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 (e.g., subset=pressure(...))</a:t>
            </a:r>
          </a:p>
          <a:p>
            <a:pPr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Retrieve subset of a map in other dimensions</a:t>
            </a:r>
          </a:p>
        </p:txBody>
      </p:sp>
      <p:grpSp>
        <p:nvGrpSpPr>
          <p:cNvPr id="24" name="23 Grupo"/>
          <p:cNvGrpSpPr/>
          <p:nvPr/>
        </p:nvGrpSpPr>
        <p:grpSpPr>
          <a:xfrm>
            <a:off x="1538612" y="4857750"/>
            <a:ext cx="5265329" cy="3922696"/>
            <a:chOff x="1538612" y="4857750"/>
            <a:chExt cx="5265329" cy="3922696"/>
          </a:xfrm>
        </p:grpSpPr>
        <p:pic>
          <p:nvPicPr>
            <p:cNvPr id="4" name="Picture 4" descr="How to fit world map in full screen - OSM Help"/>
            <p:cNvPicPr preferRelativeResize="0"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538612" y="4857750"/>
              <a:ext cx="5265329" cy="3922696"/>
            </a:xfrm>
            <a:prstGeom prst="rect">
              <a:avLst/>
            </a:prstGeom>
            <a:noFill/>
          </p:spPr>
        </p:pic>
        <p:sp>
          <p:nvSpPr>
            <p:cNvPr id="6" name="5 Rectángulo"/>
            <p:cNvSpPr/>
            <p:nvPr/>
          </p:nvSpPr>
          <p:spPr>
            <a:xfrm>
              <a:off x="2933700" y="5791200"/>
              <a:ext cx="2574841" cy="1962150"/>
            </a:xfrm>
            <a:prstGeom prst="rect">
              <a:avLst/>
            </a:prstGeom>
            <a:noFill/>
            <a:ln w="5715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E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7" name="6 CuadroTexto"/>
            <p:cNvSpPr txBox="1"/>
            <p:nvPr/>
          </p:nvSpPr>
          <p:spPr>
            <a:xfrm>
              <a:off x="4400493" y="5250438"/>
              <a:ext cx="1146148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bbox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[2]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8" name="7 CuadroTexto"/>
            <p:cNvSpPr txBox="1"/>
            <p:nvPr/>
          </p:nvSpPr>
          <p:spPr>
            <a:xfrm>
              <a:off x="2895600" y="7734300"/>
              <a:ext cx="1146148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bbox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[0]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9" name="8 CuadroTexto"/>
            <p:cNvSpPr txBox="1"/>
            <p:nvPr/>
          </p:nvSpPr>
          <p:spPr>
            <a:xfrm>
              <a:off x="1804384" y="7281426"/>
              <a:ext cx="111248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bbox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[1]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10" name="9 CuadroTexto"/>
            <p:cNvSpPr txBox="1"/>
            <p:nvPr/>
          </p:nvSpPr>
          <p:spPr>
            <a:xfrm>
              <a:off x="5508541" y="5791200"/>
              <a:ext cx="1146148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bbox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[3]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</p:grpSp>
      <p:grpSp>
        <p:nvGrpSpPr>
          <p:cNvPr id="23" name="22 Grupo"/>
          <p:cNvGrpSpPr/>
          <p:nvPr/>
        </p:nvGrpSpPr>
        <p:grpSpPr>
          <a:xfrm>
            <a:off x="13521062" y="4829977"/>
            <a:ext cx="5265329" cy="3922696"/>
            <a:chOff x="7501262" y="4857750"/>
            <a:chExt cx="5265329" cy="3922696"/>
          </a:xfrm>
        </p:grpSpPr>
        <p:pic>
          <p:nvPicPr>
            <p:cNvPr id="11" name="Picture 4" descr="How to fit world map in full screen - OSM Help"/>
            <p:cNvPicPr preferRelativeResize="0"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501262" y="4857750"/>
              <a:ext cx="5265329" cy="3922696"/>
            </a:xfrm>
            <a:prstGeom prst="rect">
              <a:avLst/>
            </a:prstGeom>
            <a:noFill/>
          </p:spPr>
        </p:pic>
        <p:sp>
          <p:nvSpPr>
            <p:cNvPr id="12" name="11 Rectángulo"/>
            <p:cNvSpPr/>
            <p:nvPr/>
          </p:nvSpPr>
          <p:spPr>
            <a:xfrm>
              <a:off x="8896350" y="5791200"/>
              <a:ext cx="2574841" cy="1962150"/>
            </a:xfrm>
            <a:prstGeom prst="rect">
              <a:avLst/>
            </a:prstGeom>
            <a:noFill/>
            <a:ln w="5715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E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14" name="13 CuadroTexto"/>
            <p:cNvSpPr txBox="1"/>
            <p:nvPr/>
          </p:nvSpPr>
          <p:spPr>
            <a:xfrm>
              <a:off x="9146252" y="6831627"/>
              <a:ext cx="2164054" cy="41036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0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center[0],center[1]</a:t>
              </a:r>
              <a:endParaRPr kumimoji="0" lang="es-ES" sz="20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cxnSp>
          <p:nvCxnSpPr>
            <p:cNvPr id="18" name="17 Conector recto"/>
            <p:cNvCxnSpPr/>
            <p:nvPr/>
          </p:nvCxnSpPr>
          <p:spPr>
            <a:xfrm flipH="1">
              <a:off x="10106025" y="6791325"/>
              <a:ext cx="361950" cy="0"/>
            </a:xfrm>
            <a:prstGeom prst="line">
              <a:avLst/>
            </a:prstGeom>
            <a:noFill/>
            <a:ln w="285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" name="19 Conector recto"/>
            <p:cNvCxnSpPr/>
            <p:nvPr/>
          </p:nvCxnSpPr>
          <p:spPr>
            <a:xfrm>
              <a:off x="10258368" y="6610350"/>
              <a:ext cx="0" cy="342900"/>
            </a:xfrm>
            <a:prstGeom prst="line">
              <a:avLst/>
            </a:prstGeom>
            <a:noFill/>
            <a:ln w="28575" cap="flat">
              <a:solidFill>
                <a:srgbClr val="FF0000"/>
              </a:solidFill>
              <a:prstDash val="solid"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5" name="24 Grupo"/>
          <p:cNvGrpSpPr/>
          <p:nvPr/>
        </p:nvGrpSpPr>
        <p:grpSpPr>
          <a:xfrm>
            <a:off x="7574371" y="4857750"/>
            <a:ext cx="5265329" cy="3922696"/>
            <a:chOff x="1538612" y="4857750"/>
            <a:chExt cx="5265329" cy="3922696"/>
          </a:xfrm>
        </p:grpSpPr>
        <p:pic>
          <p:nvPicPr>
            <p:cNvPr id="26" name="Picture 4" descr="How to fit world map in full screen - OSM Help"/>
            <p:cNvPicPr preferRelativeResize="0"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538612" y="4857750"/>
              <a:ext cx="5265329" cy="3922696"/>
            </a:xfrm>
            <a:prstGeom prst="rect">
              <a:avLst/>
            </a:prstGeom>
            <a:noFill/>
          </p:spPr>
        </p:pic>
        <p:sp>
          <p:nvSpPr>
            <p:cNvPr id="27" name="26 Rectángulo"/>
            <p:cNvSpPr/>
            <p:nvPr/>
          </p:nvSpPr>
          <p:spPr>
            <a:xfrm>
              <a:off x="2933700" y="5791200"/>
              <a:ext cx="2574841" cy="1962150"/>
            </a:xfrm>
            <a:prstGeom prst="rect">
              <a:avLst/>
            </a:prstGeom>
            <a:noFill/>
            <a:ln w="57150" cap="flat">
              <a:solidFill>
                <a:srgbClr val="FF0000"/>
              </a:solidFill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s-E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endParaRPr>
            </a:p>
          </p:txBody>
        </p:sp>
        <p:sp>
          <p:nvSpPr>
            <p:cNvPr id="28" name="27 CuadroTexto"/>
            <p:cNvSpPr txBox="1"/>
            <p:nvPr/>
          </p:nvSpPr>
          <p:spPr>
            <a:xfrm>
              <a:off x="4451789" y="5250438"/>
              <a:ext cx="104355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Lon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 [2]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29" name="28 CuadroTexto"/>
            <p:cNvSpPr txBox="1"/>
            <p:nvPr/>
          </p:nvSpPr>
          <p:spPr>
            <a:xfrm>
              <a:off x="2989375" y="7734300"/>
              <a:ext cx="95859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Lon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[0]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30" name="29 CuadroTexto"/>
            <p:cNvSpPr txBox="1"/>
            <p:nvPr/>
          </p:nvSpPr>
          <p:spPr>
            <a:xfrm>
              <a:off x="1967089" y="7281426"/>
              <a:ext cx="787075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s-ES" dirty="0" smtClean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at0]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  <p:sp>
          <p:nvSpPr>
            <p:cNvPr id="31" name="30 CuadroTexto"/>
            <p:cNvSpPr txBox="1"/>
            <p:nvPr/>
          </p:nvSpPr>
          <p:spPr>
            <a:xfrm>
              <a:off x="5645598" y="5791200"/>
              <a:ext cx="872034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ctr" defTabSz="2438338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s-ES" sz="2400" b="0" i="0" u="none" strike="noStrike" cap="none" spc="0" normalizeH="0" baseline="0" dirty="0" err="1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Lat</a:t>
              </a:r>
              <a:r>
                <a:rPr kumimoji="0" lang="es-ES" sz="2400" b="0" i="0" u="none" strike="noStrike" cap="none" spc="0" normalizeH="0" baseline="0" dirty="0" smtClean="0">
                  <a:ln>
                    <a:noFill/>
                  </a:ln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FillTx/>
                  <a:latin typeface="Mont Book"/>
                  <a:ea typeface="Mont Book"/>
                  <a:cs typeface="Mont Book"/>
                  <a:sym typeface="Mont Book"/>
                </a:rPr>
                <a:t>[1]</a:t>
              </a:r>
              <a:endParaRPr kumimoji="0" lang="es-ES" sz="2400" b="0" i="0" u="none" strike="noStrike" cap="none" spc="0" normalizeH="0" baseline="0" dirty="0">
                <a:ln>
                  <a:noFill/>
                </a:ln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Mont Book"/>
                <a:ea typeface="Mont Book"/>
                <a:cs typeface="Mont Book"/>
                <a:sym typeface="Mont Book"/>
              </a:endParaRPr>
            </a:p>
          </p:txBody>
        </p:sp>
      </p:grpSp>
      <p:sp>
        <p:nvSpPr>
          <p:cNvPr id="32" name="31 CuadroTexto"/>
          <p:cNvSpPr txBox="1"/>
          <p:nvPr/>
        </p:nvSpPr>
        <p:spPr>
          <a:xfrm>
            <a:off x="13521062" y="8767230"/>
            <a:ext cx="9239709" cy="19492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es-ES" sz="24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bbox</a:t>
            </a:r>
            <a:r>
              <a:rPr kumimoji="0" lang="es-ES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[0]=centre[0]-(</a:t>
            </a:r>
            <a:r>
              <a:rPr kumimoji="0" lang="es-ES" sz="24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width</a:t>
            </a:r>
            <a:r>
              <a:rPr lang="es-ES" dirty="0" smtClean="0">
                <a:solidFill>
                  <a:srgbClr val="FF0000"/>
                </a:solidFill>
              </a:rPr>
              <a:t>/2)*</a:t>
            </a:r>
            <a:r>
              <a:rPr lang="es-ES" dirty="0" err="1" smtClean="0">
                <a:solidFill>
                  <a:srgbClr val="FF0000"/>
                </a:solidFill>
              </a:rPr>
              <a:t>scale-denominator</a:t>
            </a:r>
            <a:r>
              <a:rPr lang="es-ES" dirty="0" smtClean="0">
                <a:solidFill>
                  <a:srgbClr val="FF0000"/>
                </a:solidFill>
              </a:rPr>
              <a:t>*mm-per-pixel/1000</a:t>
            </a:r>
          </a:p>
          <a:p>
            <a:pPr algn="l"/>
            <a:r>
              <a:rPr lang="es-ES" dirty="0" err="1" smtClean="0">
                <a:solidFill>
                  <a:srgbClr val="FF0000"/>
                </a:solidFill>
              </a:rPr>
              <a:t>bbox</a:t>
            </a:r>
            <a:r>
              <a:rPr lang="es-ES" dirty="0" smtClean="0">
                <a:solidFill>
                  <a:srgbClr val="FF0000"/>
                </a:solidFill>
              </a:rPr>
              <a:t>[1]=centre[1]-(</a:t>
            </a:r>
            <a:r>
              <a:rPr lang="es-ES" dirty="0" err="1" smtClean="0">
                <a:solidFill>
                  <a:srgbClr val="FF0000"/>
                </a:solidFill>
              </a:rPr>
              <a:t>height</a:t>
            </a:r>
            <a:r>
              <a:rPr lang="es-ES" dirty="0" smtClean="0">
                <a:solidFill>
                  <a:srgbClr val="FF0000"/>
                </a:solidFill>
              </a:rPr>
              <a:t>/2)*</a:t>
            </a:r>
            <a:r>
              <a:rPr lang="es-ES" dirty="0" err="1" smtClean="0">
                <a:solidFill>
                  <a:srgbClr val="FF0000"/>
                </a:solidFill>
              </a:rPr>
              <a:t>scale-denominator</a:t>
            </a:r>
            <a:r>
              <a:rPr lang="es-ES" dirty="0" smtClean="0">
                <a:solidFill>
                  <a:srgbClr val="FF0000"/>
                </a:solidFill>
              </a:rPr>
              <a:t>*mm-per-pixel/1000</a:t>
            </a:r>
          </a:p>
          <a:p>
            <a:pPr algn="l"/>
            <a:r>
              <a:rPr lang="es-ES" dirty="0" err="1" smtClean="0">
                <a:solidFill>
                  <a:srgbClr val="FF0000"/>
                </a:solidFill>
              </a:rPr>
              <a:t>bbox</a:t>
            </a:r>
            <a:r>
              <a:rPr lang="es-ES" dirty="0" smtClean="0">
                <a:solidFill>
                  <a:srgbClr val="FF0000"/>
                </a:solidFill>
              </a:rPr>
              <a:t>[2]=centre[0]-(</a:t>
            </a:r>
            <a:r>
              <a:rPr lang="es-ES" dirty="0" err="1" smtClean="0">
                <a:solidFill>
                  <a:srgbClr val="FF0000"/>
                </a:solidFill>
              </a:rPr>
              <a:t>width</a:t>
            </a:r>
            <a:r>
              <a:rPr lang="es-ES" dirty="0" smtClean="0">
                <a:solidFill>
                  <a:srgbClr val="FF0000"/>
                </a:solidFill>
              </a:rPr>
              <a:t>/2)*</a:t>
            </a:r>
            <a:r>
              <a:rPr lang="es-ES" dirty="0" err="1" smtClean="0">
                <a:solidFill>
                  <a:srgbClr val="FF0000"/>
                </a:solidFill>
              </a:rPr>
              <a:t>scale-denominator</a:t>
            </a:r>
            <a:r>
              <a:rPr lang="es-ES" dirty="0" smtClean="0">
                <a:solidFill>
                  <a:srgbClr val="FF0000"/>
                </a:solidFill>
              </a:rPr>
              <a:t>*mm-per-pixel/1000</a:t>
            </a:r>
          </a:p>
          <a:p>
            <a:pPr algn="l"/>
            <a:r>
              <a:rPr lang="es-ES" dirty="0" err="1" smtClean="0">
                <a:solidFill>
                  <a:srgbClr val="FF0000"/>
                </a:solidFill>
              </a:rPr>
              <a:t>bbox</a:t>
            </a:r>
            <a:r>
              <a:rPr lang="es-ES" dirty="0" smtClean="0">
                <a:solidFill>
                  <a:srgbClr val="FF0000"/>
                </a:solidFill>
              </a:rPr>
              <a:t>[3]=centre[1]-(</a:t>
            </a:r>
            <a:r>
              <a:rPr lang="es-ES" dirty="0" err="1" smtClean="0">
                <a:solidFill>
                  <a:srgbClr val="FF0000"/>
                </a:solidFill>
              </a:rPr>
              <a:t>height</a:t>
            </a:r>
            <a:r>
              <a:rPr lang="es-ES" dirty="0" smtClean="0">
                <a:solidFill>
                  <a:srgbClr val="FF0000"/>
                </a:solidFill>
              </a:rPr>
              <a:t>/2)*</a:t>
            </a:r>
            <a:r>
              <a:rPr lang="es-ES" dirty="0" err="1" smtClean="0">
                <a:solidFill>
                  <a:srgbClr val="FF0000"/>
                </a:solidFill>
              </a:rPr>
              <a:t>scale-denominator</a:t>
            </a:r>
            <a:r>
              <a:rPr lang="es-ES" dirty="0" smtClean="0">
                <a:solidFill>
                  <a:srgbClr val="FF0000"/>
                </a:solidFill>
              </a:rPr>
              <a:t>*mm-per-pixel/1000</a:t>
            </a:r>
          </a:p>
          <a:p>
            <a:pPr algn="l"/>
            <a:r>
              <a:rPr kumimoji="0" lang="es-ES" sz="24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(</a:t>
            </a:r>
            <a:r>
              <a:rPr kumimoji="0" lang="es-ES" sz="24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assuming</a:t>
            </a:r>
            <a:r>
              <a:rPr kumimoji="0" lang="es-ES" sz="2400" b="0" i="0" u="none" strike="noStrike" cap="none" spc="0" normalizeH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 a </a:t>
            </a:r>
            <a:r>
              <a:rPr kumimoji="0" lang="es-ES" sz="2400" b="0" i="0" u="none" strike="noStrike" cap="none" spc="0" normalizeH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bbox-crs</a:t>
            </a:r>
            <a:r>
              <a:rPr kumimoji="0" lang="es-ES" sz="2400" b="0" i="0" u="none" strike="noStrike" cap="none" spc="0" normalizeH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 in </a:t>
            </a:r>
            <a:r>
              <a:rPr kumimoji="0" lang="es-ES" sz="2400" b="0" i="0" u="none" strike="noStrike" cap="none" spc="0" normalizeH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meters</a:t>
            </a:r>
            <a:r>
              <a:rPr lang="es-ES" dirty="0" smtClean="0">
                <a:solidFill>
                  <a:srgbClr val="FF0000"/>
                </a:solidFill>
              </a:rPr>
              <a:t>)</a:t>
            </a:r>
            <a:endParaRPr kumimoji="0" lang="es-ES" sz="24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206500" y="952500"/>
            <a:ext cx="22542500" cy="1433163"/>
          </a:xfrm>
        </p:spPr>
        <p:txBody>
          <a:bodyPr>
            <a:normAutofit/>
          </a:bodyPr>
          <a:lstStyle/>
          <a:p>
            <a:r>
              <a:rPr lang="en-US" dirty="0" smtClean="0"/>
              <a:t>Requirements classes defining subsets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Requirement Class "Scaling"</a:t>
            </a:r>
          </a:p>
          <a:p>
            <a:pPr lvl="1"/>
            <a:r>
              <a:rPr lang="en-US" dirty="0" smtClean="0"/>
              <a:t>Path e.g. /maps</a:t>
            </a:r>
            <a:r>
              <a:rPr lang="es-ES" dirty="0" smtClean="0"/>
              <a:t>?</a:t>
            </a:r>
            <a:r>
              <a:rPr lang="es-ES" dirty="0" err="1" smtClean="0"/>
              <a:t>width</a:t>
            </a:r>
            <a:r>
              <a:rPr lang="es-ES" dirty="0" smtClean="0"/>
              <a:t>={</a:t>
            </a:r>
            <a:r>
              <a:rPr lang="es-ES" dirty="0" err="1" smtClean="0"/>
              <a:t>width</a:t>
            </a:r>
            <a:r>
              <a:rPr lang="es-ES" dirty="0" smtClean="0"/>
              <a:t>}&amp;</a:t>
            </a:r>
            <a:r>
              <a:rPr lang="es-ES" dirty="0" err="1" smtClean="0"/>
              <a:t>height</a:t>
            </a:r>
            <a:r>
              <a:rPr lang="es-ES" dirty="0" smtClean="0"/>
              <a:t>={</a:t>
            </a:r>
            <a:r>
              <a:rPr lang="es-ES" dirty="0" err="1" smtClean="0"/>
              <a:t>height</a:t>
            </a:r>
            <a:r>
              <a:rPr lang="es-ES" dirty="0" smtClean="0"/>
              <a:t>}</a:t>
            </a:r>
            <a:endParaRPr lang="en-US" dirty="0" smtClean="0"/>
          </a:p>
          <a:p>
            <a:r>
              <a:rPr lang="en-US" dirty="0" smtClean="0"/>
              <a:t>Requirement Class "Spatial </a:t>
            </a:r>
            <a:r>
              <a:rPr lang="en-US" dirty="0" err="1" smtClean="0"/>
              <a:t>subsetting</a:t>
            </a:r>
            <a:r>
              <a:rPr lang="en-US" dirty="0" smtClean="0"/>
              <a:t>"</a:t>
            </a:r>
          </a:p>
          <a:p>
            <a:pPr lvl="1"/>
            <a:r>
              <a:rPr lang="en-US" dirty="0" smtClean="0"/>
              <a:t>Path e.g. /maps?</a:t>
            </a:r>
            <a:r>
              <a:rPr lang="es-ES" dirty="0" err="1" smtClean="0"/>
              <a:t>bbox</a:t>
            </a:r>
            <a:r>
              <a:rPr lang="es-ES" dirty="0" smtClean="0"/>
              <a:t>={</a:t>
            </a:r>
            <a:r>
              <a:rPr lang="es-ES" dirty="0" err="1" smtClean="0"/>
              <a:t>bbox</a:t>
            </a:r>
            <a:r>
              <a:rPr lang="es-ES" dirty="0" smtClean="0"/>
              <a:t>}&amp;</a:t>
            </a:r>
            <a:r>
              <a:rPr lang="es-ES" dirty="0" err="1" smtClean="0"/>
              <a:t>bbox-crs</a:t>
            </a:r>
            <a:r>
              <a:rPr lang="es-ES" dirty="0" smtClean="0"/>
              <a:t>={</a:t>
            </a:r>
            <a:r>
              <a:rPr lang="es-ES" dirty="0" err="1" smtClean="0"/>
              <a:t>crs</a:t>
            </a:r>
            <a:r>
              <a:rPr lang="es-ES" dirty="0" smtClean="0"/>
              <a:t>}</a:t>
            </a:r>
          </a:p>
          <a:p>
            <a:pPr lvl="1"/>
            <a:r>
              <a:rPr lang="en-US" dirty="0" smtClean="0"/>
              <a:t>Path e.g. /maps?</a:t>
            </a:r>
            <a:r>
              <a:rPr lang="es-ES" dirty="0" err="1" smtClean="0"/>
              <a:t>subset</a:t>
            </a:r>
            <a:r>
              <a:rPr lang="es-ES" dirty="0" smtClean="0"/>
              <a:t>=</a:t>
            </a:r>
            <a:r>
              <a:rPr lang="es-ES" dirty="0" err="1" smtClean="0"/>
              <a:t>lon</a:t>
            </a:r>
            <a:r>
              <a:rPr lang="es-ES" dirty="0" smtClean="0"/>
              <a:t>(</a:t>
            </a:r>
            <a:r>
              <a:rPr lang="es-ES" dirty="0" err="1" smtClean="0"/>
              <a:t>left_long</a:t>
            </a:r>
            <a:r>
              <a:rPr lang="es-ES" dirty="0" smtClean="0"/>
              <a:t>, </a:t>
            </a:r>
            <a:r>
              <a:rPr lang="es-ES" dirty="0" err="1" smtClean="0"/>
              <a:t>right_long</a:t>
            </a:r>
            <a:r>
              <a:rPr lang="es-ES" dirty="0" smtClean="0"/>
              <a:t>),</a:t>
            </a:r>
            <a:r>
              <a:rPr lang="es-ES" dirty="0" err="1" smtClean="0"/>
              <a:t>lat</a:t>
            </a:r>
            <a:r>
              <a:rPr lang="es-ES" dirty="0" smtClean="0"/>
              <a:t>(</a:t>
            </a:r>
            <a:r>
              <a:rPr lang="es-ES" dirty="0" err="1" smtClean="0"/>
              <a:t>lower_lat,upper_lat</a:t>
            </a:r>
            <a:r>
              <a:rPr lang="es-ES" dirty="0" smtClean="0"/>
              <a:t>)</a:t>
            </a:r>
          </a:p>
          <a:p>
            <a:pPr lvl="1"/>
            <a:r>
              <a:rPr lang="es-ES" dirty="0" smtClean="0"/>
              <a:t>&amp;</a:t>
            </a:r>
            <a:r>
              <a:rPr lang="es-ES" dirty="0" err="1" smtClean="0"/>
              <a:t>subset-crs</a:t>
            </a:r>
            <a:r>
              <a:rPr lang="es-ES" dirty="0" smtClean="0"/>
              <a:t>={</a:t>
            </a:r>
            <a:r>
              <a:rPr lang="es-ES" dirty="0" err="1" smtClean="0"/>
              <a:t>crs</a:t>
            </a:r>
            <a:r>
              <a:rPr lang="es-ES" dirty="0" smtClean="0"/>
              <a:t>}</a:t>
            </a:r>
          </a:p>
          <a:p>
            <a:r>
              <a:rPr lang="es-ES" dirty="0" err="1" smtClean="0"/>
              <a:t>Requirement</a:t>
            </a:r>
            <a:r>
              <a:rPr lang="es-ES" dirty="0" smtClean="0"/>
              <a:t> </a:t>
            </a:r>
            <a:r>
              <a:rPr lang="es-ES" dirty="0" err="1" smtClean="0"/>
              <a:t>Class</a:t>
            </a:r>
            <a:r>
              <a:rPr lang="es-ES" dirty="0" smtClean="0"/>
              <a:t> “Centre”</a:t>
            </a:r>
          </a:p>
          <a:p>
            <a:pPr lvl="1"/>
            <a:r>
              <a:rPr lang="en-US" dirty="0" err="1" smtClean="0"/>
              <a:t>maps?center</a:t>
            </a:r>
            <a:r>
              <a:rPr lang="en-US" dirty="0" smtClean="0"/>
              <a:t>={}&amp;center-</a:t>
            </a:r>
            <a:r>
              <a:rPr lang="en-US" dirty="0" err="1" smtClean="0"/>
              <a:t>crs</a:t>
            </a:r>
            <a:r>
              <a:rPr lang="en-US" dirty="0" smtClean="0"/>
              <a:t>={</a:t>
            </a:r>
            <a:r>
              <a:rPr lang="en-US" dirty="0" err="1" smtClean="0"/>
              <a:t>crs</a:t>
            </a:r>
            <a:r>
              <a:rPr lang="en-US" dirty="0" smtClean="0"/>
              <a:t>},scale-denominator={},mm-per-pixel={},</a:t>
            </a:r>
          </a:p>
          <a:p>
            <a:r>
              <a:rPr lang="en-US" dirty="0" smtClean="0"/>
              <a:t>Requirement Class "</a:t>
            </a:r>
            <a:r>
              <a:rPr lang="en-US" dirty="0" err="1" smtClean="0"/>
              <a:t>DateTime</a:t>
            </a:r>
            <a:r>
              <a:rPr lang="en-US" dirty="0" smtClean="0"/>
              <a:t>" </a:t>
            </a:r>
          </a:p>
          <a:p>
            <a:pPr lvl="1"/>
            <a:r>
              <a:rPr lang="en-US" dirty="0" smtClean="0"/>
              <a:t>How to provide tiles in a domain that has a generic time dimension.</a:t>
            </a:r>
          </a:p>
          <a:p>
            <a:pPr lvl="1"/>
            <a:r>
              <a:rPr lang="en-US" dirty="0" smtClean="0"/>
              <a:t>/maps?</a:t>
            </a:r>
            <a:r>
              <a:rPr lang="es-ES" dirty="0" err="1" smtClean="0"/>
              <a:t>subset</a:t>
            </a:r>
            <a:r>
              <a:rPr lang="es-ES" dirty="0" smtClean="0"/>
              <a:t>=time(,)</a:t>
            </a:r>
            <a:endParaRPr lang="es-ES" dirty="0"/>
          </a:p>
        </p:txBody>
      </p:sp>
      <p:pic>
        <p:nvPicPr>
          <p:cNvPr id="4" name="Picture 4" descr="How to fit world map in full screen - OSM Hel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426312" y="2000250"/>
            <a:ext cx="5265329" cy="3922696"/>
          </a:xfrm>
          <a:prstGeom prst="rect">
            <a:avLst/>
          </a:prstGeom>
          <a:noFill/>
        </p:spPr>
      </p:pic>
      <p:sp>
        <p:nvSpPr>
          <p:cNvPr id="5" name="4 Rectángulo"/>
          <p:cNvSpPr/>
          <p:nvPr/>
        </p:nvSpPr>
        <p:spPr>
          <a:xfrm>
            <a:off x="19939000" y="4155726"/>
            <a:ext cx="1117600" cy="711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s-E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i="1" dirty="0" smtClean="0">
                <a:latin typeface="Frutiger" pitchFamily="34"/>
                <a:ea typeface="Droid Sans" pitchFamily="2"/>
                <a:cs typeface="DejaVu Sans" pitchFamily="2"/>
              </a:rPr>
              <a:t>Query Parameters (continued)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Coordinate Reference System (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crs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=)</a:t>
            </a:r>
          </a:p>
          <a:p>
            <a:pPr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Output CRS by reference</a:t>
            </a: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Rotation (orientation=)</a:t>
            </a:r>
          </a:p>
          <a:p>
            <a:pPr lvl="1"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Rotate map around output center</a:t>
            </a:r>
          </a:p>
          <a:p>
            <a:pPr hangingPunct="0"/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Custom Projection CRS</a:t>
            </a:r>
            <a:b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</a:b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(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crs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-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proj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-method=, 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crs-proj-params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=, 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crs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-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proj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-center=, </a:t>
            </a:r>
            <a:r>
              <a:rPr lang="en-US" sz="4000" b="1" dirty="0" err="1" smtClean="0">
                <a:latin typeface="Frutiger" pitchFamily="34"/>
                <a:ea typeface="Droid Sans" pitchFamily="2"/>
                <a:cs typeface="DejaVu Sans" pitchFamily="2"/>
              </a:rPr>
              <a:t>crs</a:t>
            </a:r>
            <a:r>
              <a:rPr lang="en-US" sz="4000" b="1" dirty="0" smtClean="0">
                <a:latin typeface="Frutiger" pitchFamily="34"/>
                <a:ea typeface="Droid Sans" pitchFamily="2"/>
                <a:cs typeface="DejaVu Sans" pitchFamily="2"/>
              </a:rPr>
              <a:t>-datum=)</a:t>
            </a:r>
          </a:p>
          <a:p>
            <a:pPr hangingPunct="0"/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Support for custom projections</a:t>
            </a:r>
            <a:b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</a:br>
            <a:r>
              <a:rPr lang="en-US" sz="4400" dirty="0" smtClean="0">
                <a:latin typeface="Frutiger" pitchFamily="34"/>
                <a:ea typeface="Droid Sans" pitchFamily="2"/>
                <a:cs typeface="DejaVu Sans" pitchFamily="2"/>
              </a:rPr>
              <a:t>listed at </a:t>
            </a:r>
            <a:r>
              <a:rPr lang="en-US" sz="4400" b="1" dirty="0" smtClean="0">
                <a:latin typeface="Frutiger" pitchFamily="34"/>
                <a:ea typeface="Droid Sans" pitchFamily="2"/>
                <a:cs typeface="DejaVu Sans" pitchFamily="2"/>
              </a:rPr>
              <a:t>/</a:t>
            </a:r>
            <a:r>
              <a:rPr lang="en-US" sz="4400" b="1" dirty="0" err="1" smtClean="0">
                <a:latin typeface="Frutiger" pitchFamily="34"/>
                <a:ea typeface="Droid Sans" pitchFamily="2"/>
                <a:cs typeface="DejaVu Sans" pitchFamily="2"/>
              </a:rPr>
              <a:t>projectionsAndDatums</a:t>
            </a:r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marL="0" lvl="1" hangingPunct="0"/>
            <a:endParaRPr lang="en-US" sz="4400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endParaRPr lang="es-ES" sz="7200"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Formats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hangingPunct="0"/>
            <a:r>
              <a:rPr lang="en-US" b="1" i="1" dirty="0" smtClean="0">
                <a:latin typeface="Frutiger" pitchFamily="34"/>
                <a:ea typeface="Droid Sans" pitchFamily="2"/>
                <a:cs typeface="DejaVu Sans" pitchFamily="2"/>
              </a:rPr>
              <a:t>Map Formats</a:t>
            </a:r>
          </a:p>
          <a:p>
            <a:pPr lvl="1" hangingPunct="0"/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PNG</a:t>
            </a:r>
          </a:p>
          <a:p>
            <a:pPr lvl="1" hangingPunct="0"/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JPEG</a:t>
            </a:r>
          </a:p>
          <a:p>
            <a:pPr lvl="1" hangingPunct="0"/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(Geo)TIFF</a:t>
            </a:r>
          </a:p>
          <a:p>
            <a:pPr lvl="1" hangingPunct="0"/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SVG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 (styled vectors)</a:t>
            </a:r>
            <a:endParaRPr lang="en-US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lvl="1" hangingPunct="0"/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HTML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 (interactive)</a:t>
            </a:r>
            <a:endParaRPr lang="en-US" b="1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lvl="1" hangingPunct="0"/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(additional formats always allowed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)</a:t>
            </a:r>
          </a:p>
          <a:p>
            <a:pPr hangingPunct="0"/>
            <a:endParaRPr lang="en-US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b="1" dirty="0" err="1" smtClean="0">
                <a:latin typeface="Frutiger" pitchFamily="34"/>
                <a:ea typeface="Droid Sans" pitchFamily="2"/>
                <a:cs typeface="DejaVu Sans" pitchFamily="2"/>
              </a:rPr>
              <a:t>OpenAPI</a:t>
            </a:r>
            <a:r>
              <a:rPr lang="en-US" b="1" dirty="0" smtClean="0">
                <a:latin typeface="Frutiger" pitchFamily="34"/>
                <a:ea typeface="Droid Sans" pitchFamily="2"/>
                <a:cs typeface="DejaVu Sans" pitchFamily="2"/>
              </a:rPr>
              <a:t> 3.0 Definition</a:t>
            </a:r>
          </a:p>
          <a:p>
            <a:pPr lvl="1" hangingPunct="0"/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Defines </a:t>
            </a:r>
            <a:r>
              <a:rPr lang="en-US" i="1" dirty="0" err="1" smtClean="0">
                <a:latin typeface="Frutiger" pitchFamily="34"/>
                <a:ea typeface="Droid Sans" pitchFamily="2"/>
                <a:cs typeface="DejaVu Sans" pitchFamily="2"/>
              </a:rPr>
              <a:t>operationID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 suffixes to recognize map and map tiles resources</a:t>
            </a:r>
          </a:p>
          <a:p>
            <a:endParaRPr lang="es-ES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 smtClean="0"/>
              <a:t>Maps</a:t>
            </a:r>
            <a:r>
              <a:rPr lang="ca-ES" dirty="0" smtClean="0"/>
              <a:t> </a:t>
            </a:r>
            <a:r>
              <a:rPr lang="ca-ES" sz="6000" dirty="0" smtClean="0"/>
              <a:t>(and </a:t>
            </a:r>
            <a:r>
              <a:rPr lang="ca-ES" sz="6000" dirty="0" err="1" smtClean="0"/>
              <a:t>Tiles</a:t>
            </a:r>
            <a:r>
              <a:rPr lang="ca-ES" sz="6000" dirty="0" smtClean="0"/>
              <a:t>)</a:t>
            </a:r>
            <a:r>
              <a:rPr lang="ca-ES" dirty="0" smtClean="0"/>
              <a:t> </a:t>
            </a:r>
            <a:r>
              <a:rPr lang="ca-ES" dirty="0" err="1" smtClean="0"/>
              <a:t>applied</a:t>
            </a:r>
            <a:r>
              <a:rPr lang="ca-ES" dirty="0" smtClean="0"/>
              <a:t> to </a:t>
            </a:r>
            <a:r>
              <a:rPr lang="ca-ES" i="1" dirty="0" smtClean="0"/>
              <a:t>any</a:t>
            </a:r>
            <a:r>
              <a:rPr lang="ca-ES" dirty="0" smtClean="0"/>
              <a:t> </a:t>
            </a:r>
            <a:r>
              <a:rPr lang="ca-ES" dirty="0" err="1" smtClean="0"/>
              <a:t>resource</a:t>
            </a:r>
            <a:endParaRPr lang="es-ES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4294967295"/>
          </p:nvPr>
        </p:nvSpPr>
        <p:spPr>
          <a:xfrm>
            <a:off x="7927976" y="13106400"/>
            <a:ext cx="8534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 smtClean="0"/>
              <a:t>Copyright © </a:t>
            </a:r>
            <a:r>
              <a:rPr lang="en-US" dirty="0" smtClean="0"/>
              <a:t>2023 </a:t>
            </a:r>
            <a:r>
              <a:rPr lang="en-US" dirty="0" smtClean="0"/>
              <a:t>Open Geospatial Consortium</a:t>
            </a:r>
            <a:endParaRPr lang="en-US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1"/>
          </p:nvPr>
        </p:nvSpPr>
        <p:spPr>
          <a:xfrm>
            <a:off x="11956522" y="12968286"/>
            <a:ext cx="458459" cy="487313"/>
          </a:xfrm>
        </p:spPr>
        <p:txBody>
          <a:bodyPr/>
          <a:lstStyle/>
          <a:p>
            <a:pPr>
              <a:defRPr/>
            </a:pPr>
            <a:fld id="{65AC7AC4-9ADF-FA4E-BD12-A120307F00ED}" type="slidenum">
              <a:rPr lang="en-US" altLang="en-US" smtClean="0"/>
              <a:pPr>
                <a:defRPr/>
              </a:pPr>
              <a:t>2</a:t>
            </a:fld>
            <a:endParaRPr lang="en-US" altLang="en-US"/>
          </a:p>
        </p:txBody>
      </p:sp>
      <p:sp>
        <p:nvSpPr>
          <p:cNvPr id="7" name="6 CuadroTexto"/>
          <p:cNvSpPr txBox="1"/>
          <p:nvPr/>
        </p:nvSpPr>
        <p:spPr>
          <a:xfrm>
            <a:off x="3962400" y="6705600"/>
            <a:ext cx="3456384" cy="677108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smtClean="0"/>
              <a:t>Resource</a:t>
            </a:r>
          </a:p>
        </p:txBody>
      </p:sp>
      <p:sp>
        <p:nvSpPr>
          <p:cNvPr id="8" name="7 CuadroTexto"/>
          <p:cNvSpPr txBox="1"/>
          <p:nvPr/>
        </p:nvSpPr>
        <p:spPr>
          <a:xfrm>
            <a:off x="10573273" y="7382708"/>
            <a:ext cx="4090458" cy="67710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i="1" dirty="0" smtClean="0"/>
              <a:t>Map resource (style)</a:t>
            </a:r>
          </a:p>
        </p:txBody>
      </p:sp>
      <p:sp>
        <p:nvSpPr>
          <p:cNvPr id="9" name="8 CuadroTexto"/>
          <p:cNvSpPr txBox="1"/>
          <p:nvPr/>
        </p:nvSpPr>
        <p:spPr>
          <a:xfrm>
            <a:off x="10573273" y="4959498"/>
            <a:ext cx="2112234" cy="677108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i="1" dirty="0" err="1" smtClean="0"/>
              <a:t>Tileset</a:t>
            </a:r>
            <a:endParaRPr lang="en-US" sz="3200" i="1" dirty="0" smtClean="0"/>
          </a:p>
        </p:txBody>
      </p:sp>
      <p:cxnSp>
        <p:nvCxnSpPr>
          <p:cNvPr id="12" name="11 Conector recto de flecha"/>
          <p:cNvCxnSpPr/>
          <p:nvPr/>
        </p:nvCxnSpPr>
        <p:spPr>
          <a:xfrm flipV="1">
            <a:off x="7418784" y="5298052"/>
            <a:ext cx="3154488" cy="171856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recto de flecha"/>
          <p:cNvCxnSpPr>
            <a:stCxn id="7" idx="3"/>
            <a:endCxn id="8" idx="1"/>
          </p:cNvCxnSpPr>
          <p:nvPr/>
        </p:nvCxnSpPr>
        <p:spPr>
          <a:xfrm>
            <a:off x="7418784" y="7044154"/>
            <a:ext cx="3154488" cy="67710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14 CuadroTexto"/>
          <p:cNvSpPr txBox="1"/>
          <p:nvPr/>
        </p:nvSpPr>
        <p:spPr>
          <a:xfrm>
            <a:off x="17413629" y="6367046"/>
            <a:ext cx="2112234" cy="67710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i="1" dirty="0" err="1" smtClean="0"/>
              <a:t>Tileset</a:t>
            </a:r>
            <a:endParaRPr lang="en-US" sz="3200" i="1" dirty="0" smtClean="0"/>
          </a:p>
        </p:txBody>
      </p:sp>
      <p:cxnSp>
        <p:nvCxnSpPr>
          <p:cNvPr id="17" name="16 Conector recto de flecha"/>
          <p:cNvCxnSpPr>
            <a:stCxn id="8" idx="3"/>
          </p:cNvCxnSpPr>
          <p:nvPr/>
        </p:nvCxnSpPr>
        <p:spPr>
          <a:xfrm flipV="1">
            <a:off x="14663731" y="6705601"/>
            <a:ext cx="2749898" cy="1015662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18 CuadroTexto"/>
          <p:cNvSpPr txBox="1"/>
          <p:nvPr/>
        </p:nvSpPr>
        <p:spPr>
          <a:xfrm>
            <a:off x="17413629" y="8247796"/>
            <a:ext cx="2496278" cy="677108"/>
          </a:xfrm>
          <a:prstGeom prst="rect">
            <a:avLst/>
          </a:prstGeom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smtClean="0"/>
              <a:t>Maps </a:t>
            </a:r>
            <a:r>
              <a:rPr lang="en-US" sz="3200" dirty="0" err="1" smtClean="0"/>
              <a:t>BBox</a:t>
            </a:r>
            <a:endParaRPr lang="en-US" sz="3200" dirty="0"/>
          </a:p>
        </p:txBody>
      </p:sp>
      <p:cxnSp>
        <p:nvCxnSpPr>
          <p:cNvPr id="21" name="20 Conector recto de flecha"/>
          <p:cNvCxnSpPr>
            <a:stCxn id="8" idx="3"/>
            <a:endCxn id="19" idx="1"/>
          </p:cNvCxnSpPr>
          <p:nvPr/>
        </p:nvCxnSpPr>
        <p:spPr>
          <a:xfrm>
            <a:off x="14663731" y="7721262"/>
            <a:ext cx="2749898" cy="865088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23 CuadroTexto"/>
          <p:cNvSpPr txBox="1"/>
          <p:nvPr/>
        </p:nvSpPr>
        <p:spPr>
          <a:xfrm rot="20452567">
            <a:off x="15271329" y="6428601"/>
            <a:ext cx="1465786" cy="553998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/>
          <a:p>
            <a:r>
              <a:rPr lang="en-US" smtClean="0"/>
              <a:t>partition</a:t>
            </a:r>
            <a:endParaRPr lang="en-US"/>
          </a:p>
        </p:txBody>
      </p:sp>
      <p:sp>
        <p:nvSpPr>
          <p:cNvPr id="25" name="24 CuadroTexto"/>
          <p:cNvSpPr txBox="1"/>
          <p:nvPr/>
        </p:nvSpPr>
        <p:spPr>
          <a:xfrm rot="19890938">
            <a:off x="8261457" y="5379887"/>
            <a:ext cx="1465786" cy="553998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/>
          <a:p>
            <a:r>
              <a:rPr lang="en-US" dirty="0" smtClean="0"/>
              <a:t>partition</a:t>
            </a:r>
            <a:endParaRPr lang="en-US" dirty="0"/>
          </a:p>
        </p:txBody>
      </p:sp>
      <p:sp>
        <p:nvSpPr>
          <p:cNvPr id="26" name="25 CuadroTexto"/>
          <p:cNvSpPr txBox="1"/>
          <p:nvPr/>
        </p:nvSpPr>
        <p:spPr>
          <a:xfrm rot="928091">
            <a:off x="15365904" y="8367975"/>
            <a:ext cx="1276632" cy="553998"/>
          </a:xfrm>
          <a:prstGeom prst="rect">
            <a:avLst/>
          </a:prstGeom>
          <a:noFill/>
        </p:spPr>
        <p:txBody>
          <a:bodyPr wrap="none" lIns="182880" tIns="91440" rIns="182880" bIns="91440" rtlCol="0">
            <a:spAutoFit/>
          </a:bodyPr>
          <a:lstStyle/>
          <a:p>
            <a:r>
              <a:rPr lang="en-US" dirty="0" smtClean="0"/>
              <a:t>subset</a:t>
            </a:r>
            <a:endParaRPr lang="en-US" dirty="0"/>
          </a:p>
        </p:txBody>
      </p:sp>
      <p:sp>
        <p:nvSpPr>
          <p:cNvPr id="27" name="26 CuadroTexto"/>
          <p:cNvSpPr txBox="1"/>
          <p:nvPr/>
        </p:nvSpPr>
        <p:spPr>
          <a:xfrm>
            <a:off x="5690592" y="8991601"/>
            <a:ext cx="3456384" cy="1661993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smtClean="0"/>
              <a:t>Dataset-resource</a:t>
            </a:r>
          </a:p>
          <a:p>
            <a:pPr algn="ctr"/>
            <a:r>
              <a:rPr lang="en-US" sz="3200" dirty="0" smtClean="0"/>
              <a:t>(the root)</a:t>
            </a:r>
          </a:p>
        </p:txBody>
      </p:sp>
      <p:sp>
        <p:nvSpPr>
          <p:cNvPr id="28" name="27 CuadroTexto"/>
          <p:cNvSpPr txBox="1"/>
          <p:nvPr/>
        </p:nvSpPr>
        <p:spPr>
          <a:xfrm>
            <a:off x="1877616" y="8991601"/>
            <a:ext cx="3456384" cy="1661993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err="1" smtClean="0"/>
              <a:t>GeoData</a:t>
            </a:r>
            <a:r>
              <a:rPr lang="en-US" sz="3200" dirty="0" smtClean="0"/>
              <a:t>-resource</a:t>
            </a:r>
          </a:p>
          <a:p>
            <a:pPr algn="ctr"/>
            <a:r>
              <a:rPr lang="en-US" sz="3200" dirty="0" smtClean="0"/>
              <a:t>(a collection)</a:t>
            </a:r>
          </a:p>
        </p:txBody>
      </p:sp>
      <p:cxnSp>
        <p:nvCxnSpPr>
          <p:cNvPr id="30" name="29 Conector recto de flecha"/>
          <p:cNvCxnSpPr/>
          <p:nvPr/>
        </p:nvCxnSpPr>
        <p:spPr>
          <a:xfrm flipV="1">
            <a:off x="6512768" y="7382708"/>
            <a:ext cx="0" cy="1608892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30 Conector recto de flecha"/>
          <p:cNvCxnSpPr/>
          <p:nvPr/>
        </p:nvCxnSpPr>
        <p:spPr>
          <a:xfrm flipV="1">
            <a:off x="4907902" y="7382358"/>
            <a:ext cx="0" cy="1608892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31 CuadroTexto"/>
          <p:cNvSpPr txBox="1"/>
          <p:nvPr/>
        </p:nvSpPr>
        <p:spPr>
          <a:xfrm>
            <a:off x="14080651" y="2258009"/>
            <a:ext cx="2112234" cy="116955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smtClean="0"/>
              <a:t>Tiles </a:t>
            </a:r>
            <a:r>
              <a:rPr lang="en-US" sz="3200" dirty="0" err="1" smtClean="0"/>
              <a:t>TMXS</a:t>
            </a:r>
            <a:endParaRPr lang="en-US" sz="3200" dirty="0" smtClean="0"/>
          </a:p>
        </p:txBody>
      </p:sp>
      <p:cxnSp>
        <p:nvCxnSpPr>
          <p:cNvPr id="34" name="33 Conector recto de flecha"/>
          <p:cNvCxnSpPr>
            <a:stCxn id="9" idx="0"/>
          </p:cNvCxnSpPr>
          <p:nvPr/>
        </p:nvCxnSpPr>
        <p:spPr>
          <a:xfrm flipV="1">
            <a:off x="11629391" y="3427558"/>
            <a:ext cx="3507378" cy="1531940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35 Conector recto de flecha"/>
          <p:cNvCxnSpPr>
            <a:stCxn id="15" idx="0"/>
            <a:endCxn id="32" idx="2"/>
          </p:cNvCxnSpPr>
          <p:nvPr/>
        </p:nvCxnSpPr>
        <p:spPr>
          <a:xfrm flipH="1" flipV="1">
            <a:off x="15136768" y="3427560"/>
            <a:ext cx="3332978" cy="2939486"/>
          </a:xfrm>
          <a:prstGeom prst="straightConnector1">
            <a:avLst/>
          </a:prstGeom>
          <a:ln w="190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28 CuadroTexto"/>
          <p:cNvSpPr txBox="1"/>
          <p:nvPr/>
        </p:nvSpPr>
        <p:spPr>
          <a:xfrm>
            <a:off x="3605808" y="10839450"/>
            <a:ext cx="3456384" cy="1169551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200" dirty="0" smtClean="0"/>
              <a:t>Other (e.g. process result)</a:t>
            </a:r>
          </a:p>
        </p:txBody>
      </p:sp>
      <p:cxnSp>
        <p:nvCxnSpPr>
          <p:cNvPr id="33" name="32 Conector recto de flecha"/>
          <p:cNvCxnSpPr/>
          <p:nvPr/>
        </p:nvCxnSpPr>
        <p:spPr>
          <a:xfrm flipV="1">
            <a:off x="5486400" y="7382359"/>
            <a:ext cx="0" cy="3523438"/>
          </a:xfrm>
          <a:prstGeom prst="straightConnector1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800" i="1" dirty="0" smtClean="0">
                <a:latin typeface="Frutiger" pitchFamily="34"/>
              </a:rPr>
              <a:t>Planned Extensions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hangingPunct="0"/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Cartographic Layout</a:t>
            </a:r>
          </a:p>
          <a:p>
            <a:pPr lvl="1" hangingPunct="0"/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Legend, Scale, Compass,…</a:t>
            </a:r>
          </a:p>
          <a:p>
            <a:pPr lvl="1" hangingPunct="0"/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Attribution, Title, Grid, Situation...</a:t>
            </a:r>
          </a:p>
          <a:p>
            <a:pPr hangingPunct="0"/>
            <a:endParaRPr lang="en-US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Map Queries</a:t>
            </a:r>
          </a:p>
          <a:p>
            <a:pPr lvl="1" hangingPunct="0"/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"</a:t>
            </a:r>
            <a:r>
              <a:rPr lang="en-US" i="1" dirty="0" err="1" smtClean="0">
                <a:latin typeface="Frutiger" pitchFamily="34"/>
                <a:ea typeface="Droid Sans" pitchFamily="2"/>
                <a:cs typeface="DejaVu Sans" pitchFamily="2"/>
              </a:rPr>
              <a:t>GetFeatureInfo</a:t>
            </a:r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"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 for point, </a:t>
            </a:r>
            <a:r>
              <a:rPr lang="en-US" dirty="0" err="1" smtClean="0">
                <a:latin typeface="Frutiger" pitchFamily="34"/>
                <a:ea typeface="Droid Sans" pitchFamily="2"/>
                <a:cs typeface="DejaVu Sans" pitchFamily="2"/>
              </a:rPr>
              <a:t>Queryables</a:t>
            </a:r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, filter=</a:t>
            </a:r>
          </a:p>
          <a:p>
            <a:pPr hangingPunct="0"/>
            <a:endParaRPr lang="en-US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pPr hangingPunct="0"/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Maps of custom styles supplied by clients</a:t>
            </a:r>
          </a:p>
          <a:p>
            <a:pPr lvl="1" hangingPunct="0"/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Possibly private "temporary" styles with </a:t>
            </a:r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OGC API – Styles</a:t>
            </a:r>
          </a:p>
          <a:p>
            <a:pPr lvl="1" hangingPunct="0"/>
            <a:r>
              <a:rPr lang="en-US" dirty="0" smtClean="0">
                <a:latin typeface="Frutiger" pitchFamily="34"/>
                <a:ea typeface="Droid Sans" pitchFamily="2"/>
                <a:cs typeface="DejaVu Sans" pitchFamily="2"/>
              </a:rPr>
              <a:t>Possibly well-known Process and </a:t>
            </a:r>
            <a:r>
              <a:rPr lang="en-US" i="1" dirty="0" smtClean="0">
                <a:latin typeface="Frutiger" pitchFamily="34"/>
                <a:ea typeface="Droid Sans" pitchFamily="2"/>
                <a:cs typeface="DejaVu Sans" pitchFamily="2"/>
              </a:rPr>
              <a:t>OGC API – Processes – Part 3</a:t>
            </a:r>
          </a:p>
          <a:p>
            <a:pPr hangingPunct="0"/>
            <a:endParaRPr lang="en-US" dirty="0" smtClean="0">
              <a:latin typeface="Frutiger" pitchFamily="34"/>
              <a:ea typeface="Droid Sans" pitchFamily="2"/>
              <a:cs typeface="DejaVu Sans" pitchFamily="2"/>
            </a:endParaRPr>
          </a:p>
          <a:p>
            <a:endParaRPr lang="es-ES" dirty="0"/>
          </a:p>
        </p:txBody>
      </p:sp>
      <p:pic>
        <p:nvPicPr>
          <p:cNvPr id="4" name="Picture 2" descr="elements of a map shown on Mexic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049249" y="594963"/>
            <a:ext cx="10642739" cy="5886120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A86A05-703D-084C-8F05-D8CF6C3C1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 WMS with OGC API Maps</a:t>
            </a:r>
            <a:endParaRPr lang="en-U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dirty="0" smtClean="0"/>
              <a:t>WMS</a:t>
            </a:r>
          </a:p>
          <a:p>
            <a:r>
              <a:rPr lang="en-US" dirty="0" err="1" smtClean="0"/>
              <a:t>GetCapabilities</a:t>
            </a:r>
            <a:endParaRPr lang="en-US" dirty="0" smtClean="0"/>
          </a:p>
          <a:p>
            <a:r>
              <a:rPr lang="en-US" dirty="0" err="1" smtClean="0"/>
              <a:t>DataURL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/>
              <a:t>GetMap</a:t>
            </a:r>
            <a:r>
              <a:rPr lang="en-US" dirty="0" smtClean="0"/>
              <a:t> (KVP)</a:t>
            </a:r>
          </a:p>
          <a:p>
            <a:r>
              <a:rPr lang="en-US" dirty="0" smtClean="0"/>
              <a:t>More than one Layer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Style names or SLD</a:t>
            </a:r>
          </a:p>
          <a:p>
            <a:r>
              <a:rPr lang="en-US" dirty="0" err="1" smtClean="0"/>
              <a:t>GetFeatureInfo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err="1" smtClean="0"/>
              <a:t>Multidimensions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4 Marcador de texto"/>
          <p:cNvSpPr>
            <a:spLocks noGrp="1"/>
          </p:cNvSpPr>
          <p:nvPr>
            <p:ph type="body" idx="10"/>
          </p:nvPr>
        </p:nvSpPr>
        <p:spPr/>
        <p:txBody>
          <a:bodyPr>
            <a:normAutofit fontScale="92500"/>
          </a:bodyPr>
          <a:lstStyle/>
          <a:p>
            <a:pPr>
              <a:buNone/>
            </a:pPr>
            <a:r>
              <a:rPr lang="en-US" dirty="0" smtClean="0"/>
              <a:t>OGC API Maps core</a:t>
            </a:r>
          </a:p>
          <a:p>
            <a:r>
              <a:rPr lang="en-US" dirty="0" smtClean="0"/>
              <a:t>Every Collection description and API def</a:t>
            </a:r>
          </a:p>
          <a:p>
            <a:r>
              <a:rPr lang="en-US" dirty="0" smtClean="0"/>
              <a:t>Connected to collections (API Features or API </a:t>
            </a:r>
            <a:r>
              <a:rPr lang="en-US" dirty="0" err="1" smtClean="0"/>
              <a:t>Coverages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REST interface only</a:t>
            </a:r>
          </a:p>
          <a:p>
            <a:r>
              <a:rPr lang="en-US" dirty="0" smtClean="0"/>
              <a:t>Any combination of collections or the whole dataset</a:t>
            </a:r>
          </a:p>
          <a:p>
            <a:r>
              <a:rPr lang="en-US" dirty="0" smtClean="0"/>
              <a:t>OGC API styles</a:t>
            </a:r>
          </a:p>
          <a:p>
            <a:r>
              <a:rPr lang="en-US" dirty="0" smtClean="0"/>
              <a:t>Resolved using OGC API Features, </a:t>
            </a:r>
            <a:r>
              <a:rPr lang="en-US" dirty="0" err="1" smtClean="0"/>
              <a:t>Coverages</a:t>
            </a:r>
            <a:r>
              <a:rPr lang="en-US" dirty="0" smtClean="0"/>
              <a:t>, EDR or in an extension</a:t>
            </a:r>
          </a:p>
          <a:p>
            <a:r>
              <a:rPr lang="en-US" dirty="0" smtClean="0"/>
              <a:t>Time is native. Other can be supported by </a:t>
            </a:r>
            <a:r>
              <a:rPr lang="en-US" dirty="0" err="1" smtClean="0"/>
              <a:t>OpenAPI</a:t>
            </a:r>
            <a:r>
              <a:rPr lang="en-US" dirty="0" smtClean="0"/>
              <a:t> implementation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err="1" smtClean="0"/>
              <a:t>From</a:t>
            </a:r>
            <a:r>
              <a:rPr lang="es-ES" dirty="0" smtClean="0"/>
              <a:t> a </a:t>
            </a:r>
            <a:r>
              <a:rPr lang="es-ES" dirty="0" err="1" smtClean="0"/>
              <a:t>GetMap</a:t>
            </a:r>
            <a:r>
              <a:rPr lang="es-ES" dirty="0" smtClean="0"/>
              <a:t> </a:t>
            </a:r>
            <a:r>
              <a:rPr lang="es-ES" dirty="0" err="1" smtClean="0"/>
              <a:t>query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a </a:t>
            </a:r>
            <a:r>
              <a:rPr lang="es-ES" dirty="0" err="1" smtClean="0"/>
              <a:t>subset</a:t>
            </a:r>
            <a:r>
              <a:rPr lang="es-ES" dirty="0" smtClean="0"/>
              <a:t> of a </a:t>
            </a:r>
            <a:r>
              <a:rPr lang="es-ES" dirty="0" err="1" smtClean="0"/>
              <a:t>map</a:t>
            </a:r>
            <a:r>
              <a:rPr lang="es-ES" dirty="0" smtClean="0"/>
              <a:t> </a:t>
            </a:r>
            <a:r>
              <a:rPr lang="es-ES" dirty="0" err="1" smtClean="0"/>
              <a:t>resource</a:t>
            </a:r>
            <a:endParaRPr lang="es-ES" dirty="0"/>
          </a:p>
        </p:txBody>
      </p:sp>
      <p:sp>
        <p:nvSpPr>
          <p:cNvPr id="6" name="5 Marcador de texto"/>
          <p:cNvSpPr>
            <a:spLocks noGrp="1"/>
          </p:cNvSpPr>
          <p:nvPr>
            <p:ph type="body" idx="1"/>
          </p:nvPr>
        </p:nvSpPr>
        <p:spPr>
          <a:xfrm>
            <a:off x="1206500" y="3143250"/>
            <a:ext cx="21971000" cy="9361266"/>
          </a:xfrm>
        </p:spPr>
        <p:txBody>
          <a:bodyPr>
            <a:normAutofit/>
          </a:bodyPr>
          <a:lstStyle/>
          <a:p>
            <a:r>
              <a:rPr lang="es-ES" dirty="0" err="1" smtClean="0"/>
              <a:t>GetMap</a:t>
            </a:r>
            <a:endParaRPr lang="es-ES" dirty="0" smtClean="0"/>
          </a:p>
          <a:p>
            <a:pPr lvl="1"/>
            <a:r>
              <a:rPr lang="es-ES" dirty="0" smtClean="0"/>
              <a:t>https://</a:t>
            </a:r>
            <a:r>
              <a:rPr lang="es-ES" dirty="0" err="1" smtClean="0"/>
              <a:t>tiles.maps.eox.at</a:t>
            </a:r>
            <a:r>
              <a:rPr lang="es-ES" dirty="0" smtClean="0"/>
              <a:t>/</a:t>
            </a:r>
            <a:r>
              <a:rPr lang="es-ES" dirty="0" err="1" smtClean="0"/>
              <a:t>wms?</a:t>
            </a:r>
            <a:r>
              <a:rPr lang="es-ES" dirty="0" err="1" smtClean="0">
                <a:solidFill>
                  <a:schemeClr val="accent4">
                    <a:lumMod val="75000"/>
                  </a:schemeClr>
                </a:solidFill>
              </a:rPr>
              <a:t>SERVICE</a:t>
            </a:r>
            <a:r>
              <a:rPr lang="es-ES" dirty="0" smtClean="0">
                <a:solidFill>
                  <a:schemeClr val="accent4">
                    <a:lumMod val="75000"/>
                  </a:schemeClr>
                </a:solidFill>
              </a:rPr>
              <a:t>=WMS&amp;VERSION=1.3&amp;REQUEST=</a:t>
            </a:r>
            <a:r>
              <a:rPr lang="es-ES" dirty="0" err="1" smtClean="0">
                <a:solidFill>
                  <a:schemeClr val="accent4">
                    <a:lumMod val="75000"/>
                  </a:schemeClr>
                </a:solidFill>
              </a:rPr>
              <a:t>GetMap</a:t>
            </a:r>
            <a:r>
              <a:rPr lang="es-ES" dirty="0" err="1" smtClean="0"/>
              <a:t>&amp;</a:t>
            </a:r>
            <a:r>
              <a:rPr lang="es-ES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CRS</a:t>
            </a:r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=EPSG:4326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3">
                    <a:lumMod val="75000"/>
                  </a:schemeClr>
                </a:solidFill>
              </a:rPr>
              <a:t>BBOX=35.1,9.3,45.7,34.3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WIDTH=1500&amp;HEIGHT=635</a:t>
            </a:r>
            <a:r>
              <a:rPr lang="es-ES" dirty="0" smtClean="0"/>
              <a:t>&amp;LAYERS=s2cloudless</a:t>
            </a:r>
            <a:r>
              <a:rPr lang="es-ES" dirty="0" smtClean="0">
                <a:latin typeface="Verdana"/>
                <a:ea typeface="Verdana"/>
              </a:rPr>
              <a:t>­</a:t>
            </a:r>
            <a:r>
              <a:rPr lang="es-ES" dirty="0" smtClean="0"/>
              <a:t>2020&amp;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FORMAT=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image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/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png</a:t>
            </a:r>
            <a:r>
              <a:rPr lang="es-ES" dirty="0" err="1" smtClean="0"/>
              <a:t>&amp;</a:t>
            </a:r>
            <a:r>
              <a:rPr lang="es-ES" dirty="0" err="1" smtClean="0">
                <a:solidFill>
                  <a:schemeClr val="accent2">
                    <a:lumMod val="75000"/>
                  </a:schemeClr>
                </a:solidFill>
              </a:rPr>
              <a:t>TRANSPARENT</a:t>
            </a:r>
            <a:r>
              <a:rPr lang="es-ES" dirty="0" smtClean="0">
                <a:solidFill>
                  <a:schemeClr val="accent2">
                    <a:lumMod val="75000"/>
                  </a:schemeClr>
                </a:solidFill>
              </a:rPr>
              <a:t>=TRUE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STYLES=</a:t>
            </a:r>
            <a:r>
              <a:rPr lang="es-E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style</a:t>
            </a:r>
            <a:endParaRPr lang="es-ES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endParaRPr lang="es-ES" dirty="0" smtClean="0"/>
          </a:p>
          <a:p>
            <a:r>
              <a:rPr lang="es-ES" dirty="0" smtClean="0"/>
              <a:t>OGC API </a:t>
            </a:r>
            <a:r>
              <a:rPr lang="es-ES" dirty="0" err="1" smtClean="0"/>
              <a:t>maps</a:t>
            </a:r>
            <a:endParaRPr lang="es-ES" dirty="0" smtClean="0"/>
          </a:p>
          <a:p>
            <a:pPr lvl="1"/>
            <a:r>
              <a:rPr lang="es-ES" dirty="0" err="1" smtClean="0"/>
              <a:t>https</a:t>
            </a:r>
            <a:r>
              <a:rPr lang="es-ES" dirty="0" smtClean="0"/>
              <a:t>://</a:t>
            </a:r>
            <a:r>
              <a:rPr lang="es-ES" noProof="1" smtClean="0"/>
              <a:t>server.bob</a:t>
            </a:r>
            <a:r>
              <a:rPr lang="es-ES" dirty="0" smtClean="0"/>
              <a:t>/api/</a:t>
            </a:r>
            <a:r>
              <a:rPr lang="es-ES" dirty="0" err="1" smtClean="0"/>
              <a:t>collections</a:t>
            </a:r>
            <a:r>
              <a:rPr lang="es-ES" dirty="0" smtClean="0"/>
              <a:t>/s2cloudless</a:t>
            </a:r>
            <a:r>
              <a:rPr lang="es-ES" dirty="0" smtClean="0">
                <a:latin typeface="Verdana"/>
                <a:ea typeface="Verdana"/>
              </a:rPr>
              <a:t>­</a:t>
            </a:r>
            <a:r>
              <a:rPr lang="es-ES" dirty="0" smtClean="0"/>
              <a:t>2020/</a:t>
            </a:r>
            <a:r>
              <a:rPr lang="es-ES" dirty="0" err="1" smtClean="0"/>
              <a:t>styles</a:t>
            </a:r>
            <a:r>
              <a:rPr lang="es-ES" dirty="0" smtClean="0"/>
              <a:t>/</a:t>
            </a:r>
            <a:r>
              <a:rPr lang="es-ES" dirty="0" err="1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style</a:t>
            </a:r>
            <a:r>
              <a:rPr lang="es-ES" dirty="0" smtClean="0"/>
              <a:t>/</a:t>
            </a:r>
            <a:r>
              <a:rPr lang="es-ES" dirty="0" err="1" smtClean="0"/>
              <a:t>map?</a:t>
            </a:r>
            <a:r>
              <a:rPr lang="es-ES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bbox</a:t>
            </a:r>
            <a:r>
              <a:rPr lang="es-ES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Verdana"/>
                <a:ea typeface="Verdana"/>
              </a:rPr>
              <a:t>­</a:t>
            </a:r>
            <a:r>
              <a:rPr lang="es-ES" dirty="0" err="1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crs</a:t>
            </a:r>
            <a:r>
              <a:rPr lang="es-ES" dirty="0" smtClean="0">
                <a:solidFill>
                  <a:schemeClr val="bg1">
                    <a:lumMod val="50000"/>
                    <a:lumOff val="50000"/>
                  </a:schemeClr>
                </a:solidFill>
              </a:rPr>
              <a:t>=http://www.opengis.net/def/crs/EPSG/0/4326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3">
                    <a:lumMod val="75000"/>
                  </a:schemeClr>
                </a:solidFill>
              </a:rPr>
              <a:t>bbox=35.1,9.3,45.7,34.3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width=1500&amp;height=635</a:t>
            </a:r>
            <a:r>
              <a:rPr lang="es-ES" dirty="0" smtClean="0"/>
              <a:t>&amp;</a:t>
            </a:r>
            <a:r>
              <a:rPr lang="es-ES" dirty="0" smtClean="0">
                <a:solidFill>
                  <a:schemeClr val="accent2">
                    <a:lumMod val="75000"/>
                  </a:schemeClr>
                </a:solidFill>
              </a:rPr>
              <a:t>transparent=true</a:t>
            </a:r>
          </a:p>
          <a:p>
            <a:pPr lvl="1"/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Accept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: 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image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/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png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(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or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 f= </a:t>
            </a:r>
            <a:r>
              <a:rPr lang="es-ES" dirty="0" err="1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parameter</a:t>
            </a:r>
            <a:r>
              <a:rPr lang="es-ES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)</a:t>
            </a:r>
          </a:p>
          <a:p>
            <a:pPr lvl="1"/>
            <a:endParaRPr lang="es-ES" dirty="0" smtClean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A86A05-703D-084C-8F05-D8CF6C3C1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Status (today)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64F0785-A144-8146-B8F3-10B7E1BBE9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a regular meeting date-of-the-week + time (Tuesday at 11:00EST) that we are following irregularly.</a:t>
            </a:r>
          </a:p>
          <a:p>
            <a:r>
              <a:rPr lang="en-US" dirty="0" smtClean="0"/>
              <a:t>All the issues in </a:t>
            </a:r>
            <a:r>
              <a:rPr lang="en-US" dirty="0" err="1" smtClean="0"/>
              <a:t>GitHub</a:t>
            </a:r>
            <a:r>
              <a:rPr lang="en-US" dirty="0" smtClean="0"/>
              <a:t> has been processed and solutions was been agreed and documented in </a:t>
            </a:r>
            <a:r>
              <a:rPr lang="en-US" dirty="0" err="1" smtClean="0"/>
              <a:t>GitHub</a:t>
            </a:r>
            <a:r>
              <a:rPr lang="en-US" dirty="0" smtClean="0"/>
              <a:t>. </a:t>
            </a:r>
          </a:p>
          <a:p>
            <a:r>
              <a:rPr lang="en-US" dirty="0" smtClean="0"/>
              <a:t>Corrections for Carl are pending to apply</a:t>
            </a:r>
          </a:p>
          <a:p>
            <a:r>
              <a:rPr lang="en-US" dirty="0" smtClean="0"/>
              <a:t>Discussion the clarity of the standard and what goes first and what next</a:t>
            </a:r>
          </a:p>
          <a:p>
            <a:pPr lvl="1"/>
            <a:r>
              <a:rPr lang="en-US" dirty="0" smtClean="0"/>
              <a:t>E.g. Explain the differences with WMS in an annex.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So expect a RFC in a month? (previous approval from the OAB).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Hot-air balloons viewed from below against a blue sky" descr="Hot-air balloons viewed from below against a blue sky"/>
          <p:cNvPicPr>
            <a:picLocks noGrp="1" noChangeAspect="1"/>
          </p:cNvPicPr>
          <p:nvPr>
            <p:ph type="pic" idx="4294967295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>
            <a:fillRect/>
          </a:stretch>
        </p:blipFill>
        <p:spPr>
          <a:xfrm>
            <a:off x="1211198" y="1270000"/>
            <a:ext cx="9344152" cy="10780776"/>
          </a:xfrm>
          <a:prstGeom prst="rect">
            <a:avLst/>
          </a:prstGeom>
        </p:spPr>
      </p:pic>
      <p:sp>
        <p:nvSpPr>
          <p:cNvPr id="331" name="Thank You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Thank You</a:t>
            </a:r>
          </a:p>
        </p:txBody>
      </p:sp>
      <p:sp>
        <p:nvSpPr>
          <p:cNvPr id="332" name="Community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Community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documents</a:t>
            </a:r>
            <a:endParaRPr lang="en-US" dirty="0"/>
          </a:p>
        </p:txBody>
      </p:sp>
      <p:sp>
        <p:nvSpPr>
          <p:cNvPr id="4" name="3 CuadroTexto"/>
          <p:cNvSpPr txBox="1"/>
          <p:nvPr/>
        </p:nvSpPr>
        <p:spPr>
          <a:xfrm>
            <a:off x="8637132" y="11623240"/>
            <a:ext cx="6553200" cy="1846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dirty="0" smtClean="0"/>
              <a:t>Core tiling conceptual and logical model</a:t>
            </a:r>
          </a:p>
          <a:p>
            <a:pPr algn="ctr"/>
            <a:r>
              <a:rPr lang="en-US" sz="3600" dirty="0" smtClean="0"/>
              <a:t>OGC 19-014r1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8637132" y="8537140"/>
            <a:ext cx="6553200" cy="1846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dirty="0" smtClean="0"/>
              <a:t>Two Dimensional </a:t>
            </a:r>
            <a:br>
              <a:rPr lang="en-US" sz="3600" dirty="0" smtClean="0"/>
            </a:br>
            <a:r>
              <a:rPr lang="en-US" sz="3600" dirty="0" smtClean="0"/>
              <a:t>Tile Matrix Set</a:t>
            </a:r>
          </a:p>
          <a:p>
            <a:pPr algn="ctr"/>
            <a:r>
              <a:rPr lang="en-US" sz="3600" dirty="0" smtClean="0"/>
              <a:t>OGC 17-083r2</a:t>
            </a:r>
          </a:p>
        </p:txBody>
      </p:sp>
      <p:sp>
        <p:nvSpPr>
          <p:cNvPr id="6" name="5 CuadroTexto"/>
          <p:cNvSpPr txBox="1"/>
          <p:nvPr/>
        </p:nvSpPr>
        <p:spPr>
          <a:xfrm>
            <a:off x="8637132" y="5279591"/>
            <a:ext cx="6553200" cy="1846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dirty="0" smtClean="0"/>
              <a:t>OGC API Tiles </a:t>
            </a:r>
          </a:p>
          <a:p>
            <a:pPr algn="ctr"/>
            <a:r>
              <a:rPr lang="en-US" sz="3600" dirty="0" smtClean="0"/>
              <a:t>Part 1</a:t>
            </a:r>
          </a:p>
          <a:p>
            <a:r>
              <a:rPr lang="es-ES" sz="3600" dirty="0" smtClean="0"/>
              <a:t>OGC 20-057</a:t>
            </a:r>
            <a:endParaRPr lang="en-US" sz="3600" dirty="0" smtClean="0"/>
          </a:p>
        </p:txBody>
      </p:sp>
      <p:sp>
        <p:nvSpPr>
          <p:cNvPr id="8" name="7 CuadroTexto"/>
          <p:cNvSpPr txBox="1"/>
          <p:nvPr/>
        </p:nvSpPr>
        <p:spPr>
          <a:xfrm>
            <a:off x="596714" y="5279591"/>
            <a:ext cx="6553200" cy="1292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smtClean="0"/>
              <a:t>OGC API Maps </a:t>
            </a:r>
            <a:br>
              <a:rPr lang="en-US" sz="3600" smtClean="0"/>
            </a:br>
            <a:r>
              <a:rPr lang="en-US" sz="3600" smtClean="0"/>
              <a:t>Part 1</a:t>
            </a:r>
          </a:p>
        </p:txBody>
      </p:sp>
      <p:sp>
        <p:nvSpPr>
          <p:cNvPr id="9" name="8 Flecha izquierda y derecha"/>
          <p:cNvSpPr/>
          <p:nvPr/>
        </p:nvSpPr>
        <p:spPr bwMode="auto">
          <a:xfrm>
            <a:off x="15190332" y="5736790"/>
            <a:ext cx="1371600" cy="457200"/>
          </a:xfrm>
          <a:prstGeom prst="leftRightArrow">
            <a:avLst/>
          </a:prstGeom>
          <a:noFill/>
          <a:ln w="28575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10" name="9 Flecha abajo"/>
          <p:cNvSpPr/>
          <p:nvPr/>
        </p:nvSpPr>
        <p:spPr bwMode="auto">
          <a:xfrm>
            <a:off x="11837532" y="10404040"/>
            <a:ext cx="457200" cy="1219200"/>
          </a:xfrm>
          <a:prstGeom prst="downArrow">
            <a:avLst/>
          </a:prstGeom>
          <a:noFill/>
          <a:ln w="3810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11" name="10 CuadroTexto"/>
          <p:cNvSpPr txBox="1"/>
          <p:nvPr/>
        </p:nvSpPr>
        <p:spPr>
          <a:xfrm>
            <a:off x="16561932" y="8689541"/>
            <a:ext cx="6553200" cy="1292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smtClean="0"/>
              <a:t>Common Tile Matrix Set</a:t>
            </a:r>
          </a:p>
          <a:p>
            <a:pPr algn="ctr"/>
            <a:r>
              <a:rPr lang="en-US" sz="3600" smtClean="0"/>
              <a:t>In the Definition Servers</a:t>
            </a:r>
          </a:p>
        </p:txBody>
      </p:sp>
      <p:sp>
        <p:nvSpPr>
          <p:cNvPr id="12" name="11 Flecha izquierda y derecha"/>
          <p:cNvSpPr/>
          <p:nvPr/>
        </p:nvSpPr>
        <p:spPr bwMode="auto">
          <a:xfrm>
            <a:off x="15190332" y="9146740"/>
            <a:ext cx="1371600" cy="457200"/>
          </a:xfrm>
          <a:prstGeom prst="leftRightArrow">
            <a:avLst/>
          </a:prstGeom>
          <a:noFill/>
          <a:ln w="28575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13" name="12 Flecha abajo"/>
          <p:cNvSpPr/>
          <p:nvPr/>
        </p:nvSpPr>
        <p:spPr bwMode="auto">
          <a:xfrm>
            <a:off x="11837532" y="7165540"/>
            <a:ext cx="457200" cy="1371600"/>
          </a:xfrm>
          <a:prstGeom prst="downArrow">
            <a:avLst/>
          </a:prstGeom>
          <a:noFill/>
          <a:ln w="3810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14" name="13 CuadroTexto"/>
          <p:cNvSpPr txBox="1"/>
          <p:nvPr/>
        </p:nvSpPr>
        <p:spPr>
          <a:xfrm>
            <a:off x="16561932" y="5279591"/>
            <a:ext cx="6553200" cy="18466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dirty="0" smtClean="0"/>
              <a:t>OGC API Commons </a:t>
            </a:r>
            <a:br>
              <a:rPr lang="en-US" sz="3600" dirty="0" smtClean="0"/>
            </a:br>
            <a:r>
              <a:rPr lang="en-US" sz="3600" dirty="0" smtClean="0"/>
              <a:t>Part 1</a:t>
            </a:r>
          </a:p>
          <a:p>
            <a:r>
              <a:rPr lang="en-US" sz="3600" dirty="0" smtClean="0"/>
              <a:t>OGC 19-072</a:t>
            </a:r>
          </a:p>
        </p:txBody>
      </p:sp>
      <p:sp>
        <p:nvSpPr>
          <p:cNvPr id="15" name="14 Flecha izquierda y derecha"/>
          <p:cNvSpPr/>
          <p:nvPr/>
        </p:nvSpPr>
        <p:spPr bwMode="auto">
          <a:xfrm>
            <a:off x="7242176" y="5736790"/>
            <a:ext cx="1371600" cy="457200"/>
          </a:xfrm>
          <a:prstGeom prst="leftRightArrow">
            <a:avLst/>
          </a:prstGeom>
          <a:noFill/>
          <a:ln w="28575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19" name="18 CuadroTexto"/>
          <p:cNvSpPr txBox="1"/>
          <p:nvPr/>
        </p:nvSpPr>
        <p:spPr>
          <a:xfrm>
            <a:off x="8637132" y="2574491"/>
            <a:ext cx="6553200" cy="1292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smtClean="0"/>
              <a:t>OGC API Tiles </a:t>
            </a:r>
          </a:p>
          <a:p>
            <a:pPr algn="ctr"/>
            <a:r>
              <a:rPr lang="en-US" sz="3600" smtClean="0"/>
              <a:t>Part 2…</a:t>
            </a:r>
          </a:p>
        </p:txBody>
      </p:sp>
      <p:sp>
        <p:nvSpPr>
          <p:cNvPr id="21" name="20 CuadroTexto"/>
          <p:cNvSpPr txBox="1"/>
          <p:nvPr/>
        </p:nvSpPr>
        <p:spPr>
          <a:xfrm>
            <a:off x="596714" y="2574491"/>
            <a:ext cx="6553200" cy="1292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smtClean="0"/>
              <a:t>OGC API Maps </a:t>
            </a:r>
            <a:br>
              <a:rPr lang="en-US" sz="3600" smtClean="0"/>
            </a:br>
            <a:r>
              <a:rPr lang="en-US" sz="3600" smtClean="0"/>
              <a:t>Part2…</a:t>
            </a:r>
          </a:p>
        </p:txBody>
      </p:sp>
      <p:sp>
        <p:nvSpPr>
          <p:cNvPr id="22" name="21 CuadroTexto"/>
          <p:cNvSpPr txBox="1"/>
          <p:nvPr/>
        </p:nvSpPr>
        <p:spPr>
          <a:xfrm>
            <a:off x="16561932" y="2574491"/>
            <a:ext cx="6553200" cy="12926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2880" tIns="91440" rIns="182880" bIns="91440" rtlCol="0">
            <a:spAutoFit/>
          </a:bodyPr>
          <a:lstStyle/>
          <a:p>
            <a:pPr algn="ctr"/>
            <a:r>
              <a:rPr lang="en-US" sz="3600" smtClean="0"/>
              <a:t>OGC API Commons </a:t>
            </a:r>
            <a:br>
              <a:rPr lang="en-US" sz="3600" smtClean="0"/>
            </a:br>
            <a:r>
              <a:rPr lang="en-US" sz="3600" smtClean="0"/>
              <a:t>Part2…</a:t>
            </a:r>
          </a:p>
        </p:txBody>
      </p:sp>
      <p:pic>
        <p:nvPicPr>
          <p:cNvPr id="23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447382" y="7955083"/>
            <a:ext cx="1485900" cy="11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447382" y="11041183"/>
            <a:ext cx="1485900" cy="11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2372182" y="4697534"/>
            <a:ext cx="1485900" cy="11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6" name="Picture 3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4447382" y="4697534"/>
            <a:ext cx="1485900" cy="11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26 Flecha abajo"/>
          <p:cNvSpPr/>
          <p:nvPr/>
        </p:nvSpPr>
        <p:spPr bwMode="auto">
          <a:xfrm>
            <a:off x="19640550" y="3907991"/>
            <a:ext cx="457200" cy="1371600"/>
          </a:xfrm>
          <a:prstGeom prst="downArrow">
            <a:avLst/>
          </a:prstGeom>
          <a:noFill/>
          <a:ln w="3810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28" name="27 Flecha abajo"/>
          <p:cNvSpPr/>
          <p:nvPr/>
        </p:nvSpPr>
        <p:spPr bwMode="auto">
          <a:xfrm>
            <a:off x="3657600" y="3907991"/>
            <a:ext cx="457200" cy="1371600"/>
          </a:xfrm>
          <a:prstGeom prst="downArrow">
            <a:avLst/>
          </a:prstGeom>
          <a:noFill/>
          <a:ln w="3810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2F2F2"/>
              </a:clrFrom>
              <a:clrTo>
                <a:srgbClr val="F2F2F2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556251" y="4560494"/>
            <a:ext cx="2082799" cy="1176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30 Flecha abajo"/>
          <p:cNvSpPr/>
          <p:nvPr/>
        </p:nvSpPr>
        <p:spPr bwMode="auto">
          <a:xfrm>
            <a:off x="11837532" y="3907991"/>
            <a:ext cx="457200" cy="1371600"/>
          </a:xfrm>
          <a:prstGeom prst="downArrow">
            <a:avLst/>
          </a:prstGeom>
          <a:noFill/>
          <a:ln w="38100" cap="flat" cmpd="sng" algn="ctr">
            <a:solidFill>
              <a:srgbClr val="96969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182880" tIns="91440" rIns="182880" bIns="91440" rtlCol="0" anchor="ctr"/>
          <a:lstStyle/>
          <a:p>
            <a:pPr algn="ctr"/>
            <a:endParaRPr lang="en-US"/>
          </a:p>
        </p:txBody>
      </p:sp>
      <p:sp>
        <p:nvSpPr>
          <p:cNvPr id="29" name="28 CuadroTexto"/>
          <p:cNvSpPr txBox="1"/>
          <p:nvPr/>
        </p:nvSpPr>
        <p:spPr>
          <a:xfrm>
            <a:off x="5200195" y="6865185"/>
            <a:ext cx="3013658" cy="522129"/>
          </a:xfrm>
          <a:prstGeom prst="wedgeRoundRectCallout">
            <a:avLst>
              <a:gd name="adj1" fmla="val -21488"/>
              <a:gd name="adj2" fmla="val -108981"/>
              <a:gd name="adj3" fmla="val 16667"/>
            </a:avLst>
          </a:prstGeom>
          <a:solidFill>
            <a:schemeClr val="bg1">
              <a:lumMod val="75000"/>
              <a:lumOff val="2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s-ES" sz="2400" b="1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Mont Book"/>
                <a:cs typeface="Mont Book"/>
                <a:sym typeface="Mont Book"/>
              </a:rPr>
              <a:t>Ready</a:t>
            </a:r>
            <a:r>
              <a:rPr kumimoji="0" lang="es-ES" sz="2400" b="1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Mont Book"/>
                <a:cs typeface="Mont Book"/>
                <a:sym typeface="Mont Book"/>
              </a:rPr>
              <a:t> </a:t>
            </a:r>
            <a:r>
              <a:rPr kumimoji="0" lang="es-ES" sz="2400" b="1" i="0" u="none" strike="noStrike" cap="none" spc="0" normalizeH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Mont Book"/>
                <a:cs typeface="Mont Book"/>
                <a:sym typeface="Mont Book"/>
              </a:rPr>
              <a:t>to</a:t>
            </a:r>
            <a:r>
              <a:rPr kumimoji="0" lang="es-ES" sz="2400" b="1" i="0" u="none" strike="noStrike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j-lt"/>
                <a:ea typeface="Mont Book"/>
                <a:cs typeface="Mont Book"/>
                <a:sym typeface="Mont Book"/>
              </a:rPr>
              <a:t> OAB+RFC</a:t>
            </a:r>
            <a:endParaRPr kumimoji="0" lang="es-ES" sz="2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j-lt"/>
              <a:ea typeface="Mont Book"/>
              <a:cs typeface="Mont Book"/>
              <a:sym typeface="Mont Book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32163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smtClean="0"/>
              <a:t>Building </a:t>
            </a:r>
            <a:r>
              <a:rPr lang="ca-ES" dirty="0" err="1" smtClean="0"/>
              <a:t>blocks</a:t>
            </a:r>
            <a:endParaRPr lang="es-ES" dirty="0"/>
          </a:p>
        </p:txBody>
      </p:sp>
      <p:sp>
        <p:nvSpPr>
          <p:cNvPr id="4" name="3 Rectángulo"/>
          <p:cNvSpPr/>
          <p:nvPr/>
        </p:nvSpPr>
        <p:spPr>
          <a:xfrm>
            <a:off x="1231900" y="7529234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Collection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1219200" y="4870042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1231900" y="6199638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1231900" y="8194032"/>
            <a:ext cx="2533650" cy="59503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Tile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1231900" y="8858831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219200" y="5534840"/>
            <a:ext cx="2533650" cy="59503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Item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1231900" y="6864436"/>
            <a:ext cx="2533650" cy="59503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Coverage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5143500" y="5859420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11 Rectángulo"/>
          <p:cNvSpPr/>
          <p:nvPr/>
        </p:nvSpPr>
        <p:spPr>
          <a:xfrm>
            <a:off x="8534400" y="5859420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14 Rectángulo"/>
          <p:cNvSpPr/>
          <p:nvPr/>
        </p:nvSpPr>
        <p:spPr>
          <a:xfrm>
            <a:off x="11658600" y="5859420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16 Rectángulo"/>
          <p:cNvSpPr/>
          <p:nvPr/>
        </p:nvSpPr>
        <p:spPr>
          <a:xfrm>
            <a:off x="8534400" y="6920423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Collection</a:t>
            </a: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19 Rectángulo"/>
          <p:cNvSpPr/>
          <p:nvPr/>
        </p:nvSpPr>
        <p:spPr>
          <a:xfrm>
            <a:off x="5143500" y="4870042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22 Rectángulo"/>
          <p:cNvSpPr/>
          <p:nvPr/>
        </p:nvSpPr>
        <p:spPr>
          <a:xfrm>
            <a:off x="8534400" y="4870042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23 Rectángulo"/>
          <p:cNvSpPr/>
          <p:nvPr/>
        </p:nvSpPr>
        <p:spPr>
          <a:xfrm>
            <a:off x="5143500" y="6920423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26 Rectángulo"/>
          <p:cNvSpPr/>
          <p:nvPr/>
        </p:nvSpPr>
        <p:spPr>
          <a:xfrm>
            <a:off x="11658600" y="6920423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28 Rectángulo"/>
          <p:cNvSpPr/>
          <p:nvPr/>
        </p:nvSpPr>
        <p:spPr>
          <a:xfrm>
            <a:off x="17868900" y="6920423"/>
            <a:ext cx="2533650" cy="59503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Tile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29 Rectángulo"/>
          <p:cNvSpPr/>
          <p:nvPr/>
        </p:nvSpPr>
        <p:spPr>
          <a:xfrm>
            <a:off x="5143500" y="8018623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3" name="32 Rectángulo"/>
          <p:cNvSpPr/>
          <p:nvPr/>
        </p:nvSpPr>
        <p:spPr>
          <a:xfrm>
            <a:off x="8534400" y="8018623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Collection</a:t>
            </a: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33 Rectángulo"/>
          <p:cNvSpPr/>
          <p:nvPr/>
        </p:nvSpPr>
        <p:spPr>
          <a:xfrm>
            <a:off x="11658600" y="8018623"/>
            <a:ext cx="2533650" cy="59503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Item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5" name="34 Rectángulo"/>
          <p:cNvSpPr/>
          <p:nvPr/>
        </p:nvSpPr>
        <p:spPr>
          <a:xfrm>
            <a:off x="14878050" y="6920423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35 Rectángulo"/>
          <p:cNvSpPr/>
          <p:nvPr/>
        </p:nvSpPr>
        <p:spPr>
          <a:xfrm>
            <a:off x="14878050" y="8018623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37 Rectángulo"/>
          <p:cNvSpPr/>
          <p:nvPr/>
        </p:nvSpPr>
        <p:spPr>
          <a:xfrm>
            <a:off x="17868900" y="8018623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 animBg="1"/>
      <p:bldP spid="17" grpId="0" animBg="1"/>
      <p:bldP spid="20" grpId="0" animBg="1"/>
      <p:bldP spid="23" grpId="0" animBg="1"/>
      <p:bldP spid="24" grpId="0" animBg="1"/>
      <p:bldP spid="27" grpId="0" animBg="1"/>
      <p:bldP spid="29" grpId="0" animBg="1"/>
      <p:bldP spid="30" grpId="0" animBg="1"/>
      <p:bldP spid="33" grpId="0" animBg="1"/>
      <p:bldP spid="34" grpId="0" animBg="1"/>
      <p:bldP spid="35" grpId="0" animBg="1"/>
      <p:bldP spid="36" grpId="0" animBg="1"/>
      <p:bldP spid="3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smtClean="0"/>
              <a:t>Building </a:t>
            </a:r>
            <a:r>
              <a:rPr lang="ca-ES" dirty="0" err="1" smtClean="0"/>
              <a:t>blocks</a:t>
            </a:r>
            <a:endParaRPr lang="es-ES" dirty="0"/>
          </a:p>
        </p:txBody>
      </p:sp>
      <p:sp>
        <p:nvSpPr>
          <p:cNvPr id="11" name="10 Rectángulo"/>
          <p:cNvSpPr/>
          <p:nvPr/>
        </p:nvSpPr>
        <p:spPr>
          <a:xfrm>
            <a:off x="3467100" y="5806553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2" name="11 Rectángulo"/>
          <p:cNvSpPr/>
          <p:nvPr/>
        </p:nvSpPr>
        <p:spPr>
          <a:xfrm>
            <a:off x="6858000" y="5806553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5" name="14 Rectángulo"/>
          <p:cNvSpPr/>
          <p:nvPr/>
        </p:nvSpPr>
        <p:spPr>
          <a:xfrm>
            <a:off x="9982200" y="5806553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17" name="16 Rectángulo"/>
          <p:cNvSpPr/>
          <p:nvPr/>
        </p:nvSpPr>
        <p:spPr>
          <a:xfrm>
            <a:off x="6858000" y="7462591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Collection</a:t>
            </a: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0" name="19 Rectángulo"/>
          <p:cNvSpPr/>
          <p:nvPr/>
        </p:nvSpPr>
        <p:spPr>
          <a:xfrm>
            <a:off x="3467100" y="4053689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3" name="22 Rectángulo"/>
          <p:cNvSpPr/>
          <p:nvPr/>
        </p:nvSpPr>
        <p:spPr>
          <a:xfrm>
            <a:off x="6858000" y="4053689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4" name="23 Rectángulo"/>
          <p:cNvSpPr/>
          <p:nvPr/>
        </p:nvSpPr>
        <p:spPr>
          <a:xfrm>
            <a:off x="3467100" y="7462591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7" name="26 Rectángulo"/>
          <p:cNvSpPr/>
          <p:nvPr/>
        </p:nvSpPr>
        <p:spPr>
          <a:xfrm>
            <a:off x="9982200" y="7462591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29" name="28 Rectángulo"/>
          <p:cNvSpPr/>
          <p:nvPr/>
        </p:nvSpPr>
        <p:spPr>
          <a:xfrm>
            <a:off x="16192500" y="7462591"/>
            <a:ext cx="2533650" cy="595035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Tile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29 Rectángulo"/>
          <p:cNvSpPr/>
          <p:nvPr/>
        </p:nvSpPr>
        <p:spPr>
          <a:xfrm>
            <a:off x="3467100" y="9274611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Dataset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3" name="32 Rectángulo"/>
          <p:cNvSpPr/>
          <p:nvPr/>
        </p:nvSpPr>
        <p:spPr>
          <a:xfrm>
            <a:off x="6858000" y="9274611"/>
            <a:ext cx="2533650" cy="595035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Collection</a:t>
            </a:r>
            <a:endParaRPr kumimoji="0" lang="en-GB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4" name="33 Rectángulo"/>
          <p:cNvSpPr/>
          <p:nvPr/>
        </p:nvSpPr>
        <p:spPr>
          <a:xfrm>
            <a:off x="9982200" y="9274611"/>
            <a:ext cx="2533650" cy="595035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Item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5" name="34 Rectángulo"/>
          <p:cNvSpPr/>
          <p:nvPr/>
        </p:nvSpPr>
        <p:spPr>
          <a:xfrm>
            <a:off x="13201650" y="7462591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6" name="35 Rectángulo"/>
          <p:cNvSpPr/>
          <p:nvPr/>
        </p:nvSpPr>
        <p:spPr>
          <a:xfrm>
            <a:off x="13201650" y="9274611"/>
            <a:ext cx="2533650" cy="595035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Style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8" name="37 Rectángulo"/>
          <p:cNvSpPr/>
          <p:nvPr/>
        </p:nvSpPr>
        <p:spPr>
          <a:xfrm>
            <a:off x="16421100" y="9274611"/>
            <a:ext cx="2533650" cy="595035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32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Map</a:t>
            </a:r>
            <a:endParaRPr kumimoji="0" lang="en-GB" sz="3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1" name="30 CuadroTexto"/>
          <p:cNvSpPr txBox="1"/>
          <p:nvPr/>
        </p:nvSpPr>
        <p:spPr>
          <a:xfrm>
            <a:off x="3537173" y="8057626"/>
            <a:ext cx="1505540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Collections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Buildings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Styles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Dark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Map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lang="ca-ES" sz="3600" dirty="0" err="1" smtClean="0">
                <a:solidFill>
                  <a:schemeClr val="accent6">
                    <a:lumMod val="75000"/>
                  </a:schemeClr>
                </a:solidFill>
              </a:rPr>
              <a:t>Tiles</a:t>
            </a:r>
            <a:r>
              <a:rPr lang="ca-ES" sz="3600" dirty="0" smtClean="0">
                <a:solidFill>
                  <a:schemeClr val="tx1"/>
                </a:solidFill>
              </a:rPr>
              <a:t>\</a:t>
            </a:r>
            <a:r>
              <a:rPr lang="es-ES" sz="3600" dirty="0" err="1" smtClean="0">
                <a:solidFill>
                  <a:schemeClr val="accent6">
                    <a:lumMod val="75000"/>
                  </a:schemeClr>
                </a:solidFill>
              </a:rPr>
              <a:t>WebMercatorQuad</a:t>
            </a:r>
            <a:r>
              <a:rPr lang="es-ES" sz="3600" dirty="0" smtClean="0"/>
              <a:t>\</a:t>
            </a:r>
            <a:r>
              <a:rPr lang="ca-ES" sz="3600" dirty="0" smtClean="0">
                <a:solidFill>
                  <a:schemeClr val="accent6">
                    <a:lumMod val="75000"/>
                  </a:schemeClr>
                </a:solidFill>
              </a:rPr>
              <a:t>15</a:t>
            </a:r>
            <a:r>
              <a:rPr lang="ca-ES" sz="3600" dirty="0" smtClean="0">
                <a:solidFill>
                  <a:schemeClr val="tx1"/>
                </a:solidFill>
              </a:rPr>
              <a:t>\</a:t>
            </a:r>
            <a:r>
              <a:rPr lang="ca-ES" sz="3600" dirty="0" smtClean="0">
                <a:solidFill>
                  <a:schemeClr val="accent6">
                    <a:lumMod val="75000"/>
                  </a:schemeClr>
                </a:solidFill>
              </a:rPr>
              <a:t>24</a:t>
            </a:r>
            <a:r>
              <a:rPr lang="ca-ES" sz="3600" dirty="0" smtClean="0">
                <a:solidFill>
                  <a:schemeClr val="tx1"/>
                </a:solidFill>
              </a:rPr>
              <a:t>\</a:t>
            </a:r>
            <a:r>
              <a:rPr lang="ca-ES" sz="3600" dirty="0" smtClean="0">
                <a:solidFill>
                  <a:schemeClr val="accent6">
                    <a:lumMod val="75000"/>
                  </a:schemeClr>
                </a:solidFill>
              </a:rPr>
              <a:t>10</a:t>
            </a:r>
            <a:endParaRPr kumimoji="0" lang="es-ES" sz="3600" b="0" i="0" u="none" strike="noStrike" cap="none" spc="0" normalizeH="0" baseline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sp>
        <p:nvSpPr>
          <p:cNvPr id="32" name="31 CuadroTexto"/>
          <p:cNvSpPr txBox="1"/>
          <p:nvPr/>
        </p:nvSpPr>
        <p:spPr>
          <a:xfrm>
            <a:off x="3537173" y="6401588"/>
            <a:ext cx="3616376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Styles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Dark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Map</a:t>
            </a:r>
            <a:endParaRPr kumimoji="0" lang="es-ES" sz="3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sp>
        <p:nvSpPr>
          <p:cNvPr id="39" name="38 CuadroTexto"/>
          <p:cNvSpPr txBox="1"/>
          <p:nvPr/>
        </p:nvSpPr>
        <p:spPr>
          <a:xfrm>
            <a:off x="3537173" y="4648724"/>
            <a:ext cx="1128514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Map</a:t>
            </a:r>
            <a:endParaRPr kumimoji="0" lang="es-ES" sz="3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sp>
        <p:nvSpPr>
          <p:cNvPr id="40" name="39 CuadroTexto"/>
          <p:cNvSpPr txBox="1"/>
          <p:nvPr/>
        </p:nvSpPr>
        <p:spPr>
          <a:xfrm>
            <a:off x="3537173" y="9869646"/>
            <a:ext cx="1192634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Collections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3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Buildings</a:t>
            </a:r>
            <a:r>
              <a:rPr kumimoji="0" lang="ca-ES" sz="3600" b="0" i="0" u="none" strike="noStrike" cap="none" spc="0" normalizeH="0" baseline="0" dirty="0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\</a:t>
            </a:r>
            <a:r>
              <a:rPr kumimoji="0" lang="ca-E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Items</a:t>
            </a:r>
            <a:r>
              <a:rPr lang="ca-ES" sz="3600" dirty="0" smtClean="0"/>
              <a:t>\</a:t>
            </a:r>
            <a:r>
              <a:rPr lang="ca-ES" sz="3600" dirty="0" err="1" smtClean="0">
                <a:solidFill>
                  <a:schemeClr val="accent2">
                    <a:lumMod val="75000"/>
                  </a:schemeClr>
                </a:solidFill>
              </a:rPr>
              <a:t>EmpireState</a:t>
            </a:r>
            <a:r>
              <a:rPr lang="ca-ES" sz="3600" dirty="0" smtClean="0"/>
              <a:t>\</a:t>
            </a:r>
            <a:r>
              <a:rPr lang="ca-ES" sz="3600" dirty="0" err="1" smtClean="0">
                <a:solidFill>
                  <a:schemeClr val="accent4">
                    <a:lumMod val="75000"/>
                  </a:schemeClr>
                </a:solidFill>
              </a:rPr>
              <a:t>Styles</a:t>
            </a:r>
            <a:r>
              <a:rPr lang="ca-ES" sz="3600" dirty="0" smtClean="0"/>
              <a:t>\</a:t>
            </a:r>
            <a:r>
              <a:rPr lang="ca-ES" sz="3600" dirty="0" err="1" smtClean="0">
                <a:solidFill>
                  <a:schemeClr val="accent4">
                    <a:lumMod val="75000"/>
                  </a:schemeClr>
                </a:solidFill>
              </a:rPr>
              <a:t>Dark</a:t>
            </a:r>
            <a:r>
              <a:rPr lang="ca-ES" sz="3600" dirty="0" smtClean="0"/>
              <a:t>\</a:t>
            </a:r>
            <a:r>
              <a:rPr lang="ca-ES" sz="3600" dirty="0" err="1" smtClean="0">
                <a:solidFill>
                  <a:srgbClr val="FF0000"/>
                </a:solidFill>
              </a:rPr>
              <a:t>Map</a:t>
            </a:r>
            <a:endParaRPr kumimoji="0" lang="es-ES" sz="3600" b="0" i="0" u="none" strike="noStrike" cap="none" spc="0" normalizeH="0" baseline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smtClean="0"/>
              <a:t>OGC API </a:t>
            </a:r>
            <a:r>
              <a:rPr lang="ca-ES" dirty="0" err="1" smtClean="0"/>
              <a:t>Maps</a:t>
            </a:r>
            <a:endParaRPr lang="es-ES" dirty="0"/>
          </a:p>
        </p:txBody>
      </p:sp>
      <p:pic>
        <p:nvPicPr>
          <p:cNvPr id="3074" name="Picture 2" descr="Puzle Old Map | Ideas para regalos originales | Posters.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677774" y="3441700"/>
            <a:ext cx="9394825" cy="6588904"/>
          </a:xfrm>
          <a:prstGeom prst="rect">
            <a:avLst/>
          </a:prstGeom>
          <a:noFill/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History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April – December 2019: </a:t>
            </a:r>
            <a:r>
              <a:rPr lang="en-US" i="1" dirty="0" err="1" smtClean="0">
                <a:latin typeface="Arial" pitchFamily="18"/>
                <a:ea typeface="Droid Sans" pitchFamily="2"/>
                <a:cs typeface="DejaVu Sans" pitchFamily="2"/>
              </a:rPr>
              <a:t>Testbed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 15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  <a:hlinkClick r:id="rId2"/>
              </a:rPr>
              <a:t>Maps and Tiles API ER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(Joan </a:t>
            </a:r>
            <a:r>
              <a:rPr lang="en-US" dirty="0" err="1" smtClean="0">
                <a:latin typeface="Arial" pitchFamily="18"/>
                <a:ea typeface="Droid Sans" pitchFamily="2"/>
                <a:cs typeface="DejaVu Sans" pitchFamily="2"/>
              </a:rPr>
              <a:t>Masó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, 19-069)</a:t>
            </a:r>
            <a:b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</a:b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	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Since Maps and Tiles ER: simplified core requirements class (.../map, no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parameter)</a:t>
            </a:r>
            <a:endParaRPr lang="en-US" i="1" dirty="0" smtClean="0">
              <a:latin typeface="Arial" pitchFamily="18"/>
              <a:ea typeface="Droid Sans" pitchFamily="2"/>
              <a:cs typeface="DejaVu Sans" pitchFamily="2"/>
            </a:endParaRP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June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20 – 21, 2019: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OGC API </a:t>
            </a:r>
            <a:r>
              <a:rPr lang="en-US" i="1" dirty="0" err="1" smtClean="0">
                <a:latin typeface="Arial" pitchFamily="18"/>
                <a:ea typeface="Droid Sans" pitchFamily="2"/>
                <a:cs typeface="DejaVu Sans" pitchFamily="2"/>
              </a:rPr>
              <a:t>Hackathon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in London</a:t>
            </a: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July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28 – 29, 2020: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OGC API – Maps Code Sprint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(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  <a:hlinkClick r:id="rId3"/>
              </a:rPr>
              <a:t>ER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)</a:t>
            </a: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June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2020 – March 2021: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Modular OGC API Workflows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</a:t>
            </a:r>
            <a:r>
              <a:rPr lang="en-US" dirty="0" err="1" smtClean="0">
                <a:latin typeface="Arial" pitchFamily="18"/>
                <a:ea typeface="Droid Sans" pitchFamily="2"/>
                <a:cs typeface="DejaVu Sans" pitchFamily="2"/>
              </a:rPr>
              <a:t>GeoConnections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project</a:t>
            </a:r>
            <a:endParaRPr lang="en-US" dirty="0" smtClean="0">
              <a:latin typeface="Arial" pitchFamily="18"/>
              <a:ea typeface="Droid Sans" pitchFamily="2"/>
              <a:cs typeface="DejaVu Sans" pitchFamily="2"/>
            </a:endParaRP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February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17 – 19, 2021: Joint OGC, </a:t>
            </a:r>
            <a:r>
              <a:rPr lang="en-US" dirty="0" err="1" smtClean="0">
                <a:latin typeface="Arial" pitchFamily="18"/>
                <a:ea typeface="Droid Sans" pitchFamily="2"/>
                <a:cs typeface="DejaVu Sans" pitchFamily="2"/>
              </a:rPr>
              <a:t>OSGeo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, ASF Code Sprint (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  <a:hlinkClick r:id="rId4"/>
              </a:rPr>
              <a:t>ER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)</a:t>
            </a:r>
            <a:endParaRPr lang="en-US" dirty="0" smtClean="0">
              <a:latin typeface="Arial" pitchFamily="18"/>
              <a:ea typeface="Droid Sans" pitchFamily="2"/>
              <a:cs typeface="DejaVu Sans" pitchFamily="2"/>
            </a:endParaRP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May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26 – 28, 2021: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OGC API – Maps, Tiles and Styles Code Sprint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(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  <a:hlinkClick r:id="rId5"/>
              </a:rPr>
              <a:t>blog post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)</a:t>
            </a: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March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8 – 10, 2022: Joint OGC, </a:t>
            </a:r>
            <a:r>
              <a:rPr lang="en-US" dirty="0" err="1" smtClean="0">
                <a:latin typeface="Arial" pitchFamily="18"/>
                <a:ea typeface="Droid Sans" pitchFamily="2"/>
                <a:cs typeface="DejaVu Sans" pitchFamily="2"/>
              </a:rPr>
              <a:t>OSGeo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, ASF Code Sprint</a:t>
            </a: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November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29 – December 1, 2022: </a:t>
            </a:r>
            <a:r>
              <a:rPr lang="en-US" i="1" dirty="0" smtClean="0">
                <a:latin typeface="Arial" pitchFamily="18"/>
                <a:ea typeface="Droid Sans" pitchFamily="2"/>
                <a:cs typeface="DejaVu Sans" pitchFamily="2"/>
              </a:rPr>
              <a:t>Web Mapping Code Sprint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in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Brussels</a:t>
            </a:r>
            <a:endParaRPr lang="en-US" dirty="0" smtClean="0">
              <a:latin typeface="Arial" pitchFamily="18"/>
              <a:ea typeface="Droid Sans" pitchFamily="2"/>
              <a:cs typeface="DejaVu Sans" pitchFamily="2"/>
            </a:endParaRPr>
          </a:p>
          <a:p>
            <a:pPr hangingPunct="0"/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February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24, 2023: Editing session in Rome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in 125</a:t>
            </a:r>
            <a:r>
              <a:rPr lang="en-US" baseline="30000" dirty="0" smtClean="0">
                <a:latin typeface="Arial" pitchFamily="18"/>
                <a:ea typeface="Droid Sans" pitchFamily="2"/>
                <a:cs typeface="DejaVu Sans" pitchFamily="2"/>
              </a:rPr>
              <a:t>th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 </a:t>
            </a:r>
            <a:r>
              <a:rPr lang="en-US" dirty="0" smtClean="0">
                <a:latin typeface="Arial" pitchFamily="18"/>
                <a:ea typeface="Droid Sans" pitchFamily="2"/>
                <a:cs typeface="DejaVu Sans" pitchFamily="2"/>
              </a:rPr>
              <a:t>OGC meeting in </a:t>
            </a:r>
            <a:r>
              <a:rPr lang="en-US" dirty="0" err="1" smtClean="0">
                <a:latin typeface="Arial" pitchFamily="18"/>
                <a:ea typeface="Droid Sans" pitchFamily="2"/>
                <a:cs typeface="DejaVu Sans" pitchFamily="2"/>
              </a:rPr>
              <a:t>Frascati</a:t>
            </a:r>
            <a:endParaRPr lang="en-US" dirty="0" smtClean="0">
              <a:latin typeface="Arial" pitchFamily="18"/>
              <a:ea typeface="Droid Sans" pitchFamily="2"/>
              <a:cs typeface="DejaVu Sans" pitchFamily="2"/>
            </a:endParaRPr>
          </a:p>
          <a:p>
            <a:r>
              <a:rPr lang="en-US" dirty="0" smtClean="0"/>
              <a:t>June 11, 2023: OAB requested some changes in the non-normative text but will be ready</a:t>
            </a:r>
            <a:r>
              <a:rPr lang="en-US" dirty="0" smtClean="0"/>
              <a:t> soon</a:t>
            </a:r>
            <a:endParaRPr lang="en-US" dirty="0"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What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a </a:t>
            </a:r>
            <a:r>
              <a:rPr lang="es-ES" dirty="0" err="1" smtClean="0"/>
              <a:t>map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06500" y="2785730"/>
            <a:ext cx="11576050" cy="9718786"/>
          </a:xfrm>
        </p:spPr>
        <p:txBody>
          <a:bodyPr/>
          <a:lstStyle/>
          <a:p>
            <a:r>
              <a:rPr lang="en-US" dirty="0" smtClean="0"/>
              <a:t>Portrayal </a:t>
            </a:r>
            <a:r>
              <a:rPr lang="en-US" dirty="0" smtClean="0"/>
              <a:t>of geographic information as a digital representation suitable for display on a rendering device (adapted from OGC 06-042</a:t>
            </a:r>
            <a:r>
              <a:rPr lang="en-US" dirty="0" smtClean="0"/>
              <a:t>).</a:t>
            </a:r>
          </a:p>
          <a:p>
            <a:r>
              <a:rPr lang="en-US" dirty="0" smtClean="0"/>
              <a:t>It requires to combine data with a style (that defines the </a:t>
            </a:r>
            <a:r>
              <a:rPr lang="en-US" dirty="0" err="1" smtClean="0"/>
              <a:t>symbology</a:t>
            </a:r>
            <a:r>
              <a:rPr lang="en-US" dirty="0" smtClean="0"/>
              <a:t> of the features)</a:t>
            </a:r>
          </a:p>
          <a:p>
            <a:r>
              <a:rPr lang="en-US" dirty="0" smtClean="0"/>
              <a:t>While it represents the data as a whole, it is usually retrieved as a subset (</a:t>
            </a:r>
            <a:r>
              <a:rPr lang="en-US" dirty="0" err="1" smtClean="0"/>
              <a:t>bbox</a:t>
            </a:r>
            <a:r>
              <a:rPr lang="en-US" dirty="0" smtClean="0"/>
              <a:t>) of the original data and re-scaled (scale-denominator).</a:t>
            </a:r>
          </a:p>
          <a:p>
            <a:endParaRPr lang="en-US" dirty="0" smtClean="0"/>
          </a:p>
          <a:p>
            <a:endParaRPr lang="es-ES" dirty="0"/>
          </a:p>
        </p:txBody>
      </p:sp>
      <p:pic>
        <p:nvPicPr>
          <p:cNvPr id="2050" name="Picture 2" descr="US Map - United States of America (USA) Map | HD Map of the USA to Free  Downloa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710023" y="3986212"/>
            <a:ext cx="9467477" cy="6662738"/>
          </a:xfrm>
          <a:prstGeom prst="rect">
            <a:avLst/>
          </a:prstGeom>
          <a:noFill/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How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get</a:t>
            </a:r>
            <a:r>
              <a:rPr lang="es-ES" dirty="0" smtClean="0"/>
              <a:t> </a:t>
            </a:r>
            <a:r>
              <a:rPr lang="es-ES" dirty="0" err="1" smtClean="0"/>
              <a:t>it</a:t>
            </a:r>
            <a:r>
              <a:rPr lang="es-ES" dirty="0" smtClean="0"/>
              <a:t>?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1206500" y="2785730"/>
            <a:ext cx="21971000" cy="9718786"/>
          </a:xfrm>
        </p:spPr>
        <p:txBody>
          <a:bodyPr/>
          <a:lstStyle/>
          <a:p>
            <a:r>
              <a:rPr lang="en-US" dirty="0" smtClean="0"/>
              <a:t>In the OGC APIs a geospatial resource path can be “continued” with the word “map” (proceeded by the style/{</a:t>
            </a:r>
            <a:r>
              <a:rPr lang="en-US" dirty="0" err="1" smtClean="0"/>
              <a:t>styleId</a:t>
            </a:r>
            <a:r>
              <a:rPr lang="en-US" dirty="0" smtClean="0"/>
              <a:t>} unless a default style is applied)</a:t>
            </a:r>
          </a:p>
          <a:p>
            <a:endParaRPr lang="en-US" dirty="0" smtClean="0"/>
          </a:p>
          <a:p>
            <a:r>
              <a:rPr lang="en-US" dirty="0" smtClean="0"/>
              <a:t>What resources can be retrieved as maps?</a:t>
            </a:r>
          </a:p>
          <a:p>
            <a:pPr lvl="1"/>
            <a:r>
              <a:rPr lang="en-US" dirty="0" smtClean="0"/>
              <a:t>Any resource that has a “link relation” “</a:t>
            </a:r>
            <a:r>
              <a:rPr lang="en-US" dirty="0" err="1" smtClean="0"/>
              <a:t>ogc:map</a:t>
            </a:r>
            <a:r>
              <a:rPr lang="en-US" dirty="0" smtClean="0"/>
              <a:t>”</a:t>
            </a:r>
            <a:endParaRPr lang="en-US" dirty="0" smtClean="0"/>
          </a:p>
          <a:p>
            <a:endParaRPr lang="es-E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4762" y="7777163"/>
            <a:ext cx="12723213" cy="538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262626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9468</TotalTime>
  <Words>1175</Words>
  <Application>Microsoft Office PowerPoint</Application>
  <PresentationFormat>Personalizado</PresentationFormat>
  <Paragraphs>282</Paragraphs>
  <Slides>24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5" baseType="lpstr">
      <vt:lpstr>30_BasicColor</vt:lpstr>
      <vt:lpstr>OGC API - Maps</vt:lpstr>
      <vt:lpstr>Maps (and Tiles) applied to any resource</vt:lpstr>
      <vt:lpstr>Standard documents</vt:lpstr>
      <vt:lpstr>Building blocks</vt:lpstr>
      <vt:lpstr>Building blocks</vt:lpstr>
      <vt:lpstr>OGC API Maps</vt:lpstr>
      <vt:lpstr>History</vt:lpstr>
      <vt:lpstr>What is a map?</vt:lpstr>
      <vt:lpstr>How to get it?</vt:lpstr>
      <vt:lpstr>Map tiles</vt:lpstr>
      <vt:lpstr>Conformance classes to implement</vt:lpstr>
      <vt:lpstr>Questions</vt:lpstr>
      <vt:lpstr>What is in the map</vt:lpstr>
      <vt:lpstr>Minimalist Core (Maps)</vt:lpstr>
      <vt:lpstr>Some Query Parameters</vt:lpstr>
      <vt:lpstr>Query Parameters (subsetting) </vt:lpstr>
      <vt:lpstr>Requirements classes defining subsets</vt:lpstr>
      <vt:lpstr>Query Parameters (continued)</vt:lpstr>
      <vt:lpstr>Formats</vt:lpstr>
      <vt:lpstr>Planned Extensions</vt:lpstr>
      <vt:lpstr>Compare WMS with OGC API Maps</vt:lpstr>
      <vt:lpstr>From a GetMap query to a subset of a map resource</vt:lpstr>
      <vt:lpstr>Status (today)</vt:lpstr>
      <vt:lpstr>Diapositiva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Joan Maso Pau</cp:lastModifiedBy>
  <cp:revision>63</cp:revision>
  <dcterms:modified xsi:type="dcterms:W3CDTF">2023-06-11T10:10:42Z</dcterms:modified>
</cp:coreProperties>
</file>